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tiff" ContentType="image/tiff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416" r:id="rId2"/>
    <p:sldId id="502" r:id="rId3"/>
    <p:sldId id="482" r:id="rId4"/>
    <p:sldId id="568" r:id="rId5"/>
    <p:sldId id="503" r:id="rId6"/>
    <p:sldId id="567" r:id="rId7"/>
    <p:sldId id="536" r:id="rId8"/>
    <p:sldId id="473" r:id="rId9"/>
    <p:sldId id="535" r:id="rId10"/>
    <p:sldId id="481" r:id="rId11"/>
    <p:sldId id="430" r:id="rId12"/>
    <p:sldId id="570" r:id="rId13"/>
    <p:sldId id="479" r:id="rId14"/>
    <p:sldId id="569" r:id="rId15"/>
    <p:sldId id="538" r:id="rId16"/>
    <p:sldId id="540" r:id="rId17"/>
    <p:sldId id="537" r:id="rId18"/>
    <p:sldId id="483" r:id="rId19"/>
    <p:sldId id="543" r:id="rId20"/>
    <p:sldId id="571" r:id="rId21"/>
    <p:sldId id="560" r:id="rId22"/>
    <p:sldId id="486" r:id="rId23"/>
    <p:sldId id="488" r:id="rId24"/>
    <p:sldId id="487" r:id="rId25"/>
    <p:sldId id="484" r:id="rId26"/>
    <p:sldId id="474" r:id="rId27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FF"/>
    <a:srgbClr val="BBC0C4"/>
    <a:srgbClr val="FEFEFE"/>
    <a:srgbClr val="ACB3A1"/>
    <a:srgbClr val="969696"/>
    <a:srgbClr val="26182F"/>
    <a:srgbClr val="84AEE1"/>
    <a:srgbClr val="FF7124"/>
    <a:srgbClr val="EF7509"/>
    <a:srgbClr val="8CC5B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1324" autoAdjust="0"/>
    <p:restoredTop sz="94660" autoAdjust="0"/>
  </p:normalViewPr>
  <p:slideViewPr>
    <p:cSldViewPr snapToGrid="0">
      <p:cViewPr varScale="1">
        <p:scale>
          <a:sx n="78" d="100"/>
          <a:sy n="78" d="100"/>
        </p:scale>
        <p:origin x="-84" y="-276"/>
      </p:cViewPr>
      <p:guideLst>
        <p:guide orient="horz" pos="2066"/>
        <p:guide pos="369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1438" cy="737314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8.xml"/><Relationship Id="rId7" Type="http://schemas.openxmlformats.org/officeDocument/2006/relationships/image" Target="../media/image9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5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0.png"/><Relationship Id="rId9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5.png"/><Relationship Id="rId7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5.png"/><Relationship Id="rId7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Relationship Id="rId9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11.xml"/><Relationship Id="rId7" Type="http://schemas.openxmlformats.org/officeDocument/2006/relationships/image" Target="../media/image24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23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5.png"/><Relationship Id="rId7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4.png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Relationship Id="rId14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tags" Target="../tags/tag14.xml"/><Relationship Id="rId7" Type="http://schemas.openxmlformats.org/officeDocument/2006/relationships/image" Target="../media/image1.jpeg"/><Relationship Id="rId12" Type="http://schemas.openxmlformats.org/officeDocument/2006/relationships/image" Target="../media/image39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38.png"/><Relationship Id="rId5" Type="http://schemas.openxmlformats.org/officeDocument/2006/relationships/tags" Target="../tags/tag16.xml"/><Relationship Id="rId10" Type="http://schemas.openxmlformats.org/officeDocument/2006/relationships/image" Target="../media/image42.jpeg"/><Relationship Id="rId4" Type="http://schemas.openxmlformats.org/officeDocument/2006/relationships/tags" Target="../tags/tag15.xml"/><Relationship Id="rId9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1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人教版五年级下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" name="图片 4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" name="标题 3"/>
          <p:cNvSpPr>
            <a:spLocks noGrp="1"/>
          </p:cNvSpPr>
          <p:nvPr/>
        </p:nvSpPr>
        <p:spPr>
          <a:xfrm>
            <a:off x="1968726" y="1646124"/>
            <a:ext cx="8414204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6  </a:t>
            </a: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分数和小数的互化</a:t>
            </a: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" name="副标题 4"/>
          <p:cNvSpPr>
            <a:spLocks noGrp="1"/>
          </p:cNvSpPr>
          <p:nvPr/>
        </p:nvSpPr>
        <p:spPr>
          <a:xfrm>
            <a:off x="294082" y="173038"/>
            <a:ext cx="5783662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单元  分数的意义和性质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51" grpId="0"/>
      <p:bldP spid="5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8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59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1" name="图片 18" descr="图片8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62" name="图片 19" descr="xzgj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60" name="图片 17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1284" name="Text Box 20"/>
          <p:cNvSpPr txBox="1">
            <a:spLocks noChangeArrowheads="1"/>
          </p:cNvSpPr>
          <p:nvPr/>
        </p:nvSpPr>
        <p:spPr bwMode="auto">
          <a:xfrm>
            <a:off x="7354951" y="3089900"/>
            <a:ext cx="4251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=</a:t>
            </a:r>
            <a:endParaRPr lang="en-US" sz="3200" dirty="0">
              <a:solidFill>
                <a:schemeClr val="tx1"/>
              </a:solidFill>
              <a:ea typeface="楷体_GB2312" panose="02010609030101010101" pitchFamily="49" charset="-122"/>
            </a:endParaRPr>
          </a:p>
        </p:txBody>
      </p:sp>
      <p:sp>
        <p:nvSpPr>
          <p:cNvPr id="11267" name="TextBox 30"/>
          <p:cNvSpPr txBox="1">
            <a:spLocks noChangeArrowheads="1"/>
          </p:cNvSpPr>
          <p:nvPr/>
        </p:nvSpPr>
        <p:spPr bwMode="auto">
          <a:xfrm>
            <a:off x="6240015" y="1922220"/>
            <a:ext cx="86754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3200">
                <a:solidFill>
                  <a:srgbClr val="FF0000"/>
                </a:solidFill>
                <a:ea typeface="楷体_GB2312" panose="02010609030101010101" pitchFamily="49" charset="-122"/>
              </a:rPr>
              <a:t>1</a:t>
            </a:r>
            <a:r>
              <a:rPr lang="zh-CN" altLang="en-US" sz="3200">
                <a:solidFill>
                  <a:srgbClr val="FF0000"/>
                </a:solidFill>
                <a:ea typeface="楷体_GB2312" panose="02010609030101010101" pitchFamily="49" charset="-122"/>
              </a:rPr>
              <a:t>00</a:t>
            </a:r>
          </a:p>
        </p:txBody>
      </p:sp>
      <p:sp>
        <p:nvSpPr>
          <p:cNvPr id="11268" name="TextBox 32"/>
          <p:cNvSpPr txBox="1">
            <a:spLocks noChangeArrowheads="1"/>
          </p:cNvSpPr>
          <p:nvPr/>
        </p:nvSpPr>
        <p:spPr bwMode="auto">
          <a:xfrm>
            <a:off x="3984625" y="786808"/>
            <a:ext cx="28082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ea typeface="楷体_GB2312" panose="02010609030101010101" pitchFamily="49" charset="-122"/>
              </a:rPr>
              <a:t>自己试一试：</a:t>
            </a:r>
          </a:p>
        </p:txBody>
      </p:sp>
      <p:grpSp>
        <p:nvGrpSpPr>
          <p:cNvPr id="11269" name="Group 5"/>
          <p:cNvGrpSpPr/>
          <p:nvPr/>
        </p:nvGrpSpPr>
        <p:grpSpPr bwMode="auto">
          <a:xfrm>
            <a:off x="5019328" y="1419365"/>
            <a:ext cx="2358126" cy="1020807"/>
            <a:chOff x="0" y="0"/>
            <a:chExt cx="3712" cy="1607"/>
          </a:xfrm>
        </p:grpSpPr>
        <p:grpSp>
          <p:nvGrpSpPr>
            <p:cNvPr id="11270" name="组合 43"/>
            <p:cNvGrpSpPr/>
            <p:nvPr/>
          </p:nvGrpSpPr>
          <p:grpSpPr bwMode="auto">
            <a:xfrm>
              <a:off x="1380" y="0"/>
              <a:ext cx="2332" cy="1607"/>
              <a:chOff x="-110" y="0"/>
              <a:chExt cx="576112" cy="1019688"/>
            </a:xfrm>
          </p:grpSpPr>
          <p:sp>
            <p:nvSpPr>
              <p:cNvPr id="11271" name="TextBox 39"/>
              <p:cNvSpPr txBox="1">
                <a:spLocks noChangeArrowheads="1"/>
              </p:cNvSpPr>
              <p:nvPr/>
            </p:nvSpPr>
            <p:spPr bwMode="auto">
              <a:xfrm>
                <a:off x="-110" y="435478"/>
                <a:ext cx="576112" cy="584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3200" dirty="0">
                    <a:ea typeface="楷体_GB2312" panose="02010609030101010101" pitchFamily="49" charset="-122"/>
                  </a:rPr>
                  <a:t> (        </a:t>
                </a:r>
                <a:r>
                  <a:rPr lang="zh-CN" altLang="en-US" sz="3200" dirty="0" smtClean="0">
                    <a:ea typeface="楷体_GB2312" panose="02010609030101010101" pitchFamily="49" charset="-122"/>
                  </a:rPr>
                  <a:t>)</a:t>
                </a:r>
                <a:endParaRPr lang="zh-CN" altLang="en-US" sz="3200" dirty="0">
                  <a:ea typeface="楷体_GB2312" panose="02010609030101010101" pitchFamily="49" charset="-122"/>
                </a:endParaRPr>
              </a:p>
            </p:txBody>
          </p:sp>
          <p:sp>
            <p:nvSpPr>
              <p:cNvPr id="11272" name="TextBox 40"/>
              <p:cNvSpPr txBox="1">
                <a:spLocks noChangeArrowheads="1"/>
              </p:cNvSpPr>
              <p:nvPr/>
            </p:nvSpPr>
            <p:spPr bwMode="auto">
              <a:xfrm>
                <a:off x="108857" y="0"/>
                <a:ext cx="293105" cy="5841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3200">
                    <a:ea typeface="楷体_GB2312" panose="02010609030101010101" pitchFamily="49" charset="-122"/>
                  </a:rPr>
                  <a:t>   7</a:t>
                </a:r>
              </a:p>
            </p:txBody>
          </p:sp>
          <p:cxnSp>
            <p:nvCxnSpPr>
              <p:cNvPr id="11273" name="直接连接符 42"/>
              <p:cNvCxnSpPr>
                <a:cxnSpLocks noChangeShapeType="1"/>
              </p:cNvCxnSpPr>
              <p:nvPr/>
            </p:nvCxnSpPr>
            <p:spPr bwMode="auto">
              <a:xfrm>
                <a:off x="94220" y="490967"/>
                <a:ext cx="391885" cy="158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1274" name="TextBox 44"/>
            <p:cNvSpPr txBox="1">
              <a:spLocks noChangeArrowheads="1"/>
            </p:cNvSpPr>
            <p:nvPr/>
          </p:nvSpPr>
          <p:spPr bwMode="auto">
            <a:xfrm>
              <a:off x="0" y="316"/>
              <a:ext cx="2102" cy="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sz="3200" dirty="0">
                  <a:ea typeface="楷体_GB2312" panose="02010609030101010101" pitchFamily="49" charset="-122"/>
                </a:rPr>
                <a:t>0.</a:t>
              </a:r>
              <a:r>
                <a:rPr lang="zh-CN" altLang="en-US" sz="3200" dirty="0">
                  <a:ea typeface="楷体_GB2312" panose="02010609030101010101" pitchFamily="49" charset="-122"/>
                </a:rPr>
                <a:t>07</a:t>
              </a:r>
              <a:r>
                <a:rPr lang="en-US" sz="3200" dirty="0">
                  <a:ea typeface="楷体_GB2312" panose="02010609030101010101" pitchFamily="49" charset="-122"/>
                </a:rPr>
                <a:t>= </a:t>
              </a:r>
            </a:p>
          </p:txBody>
        </p:sp>
      </p:grpSp>
      <p:grpSp>
        <p:nvGrpSpPr>
          <p:cNvPr id="11275" name="组合 43"/>
          <p:cNvGrpSpPr/>
          <p:nvPr/>
        </p:nvGrpSpPr>
        <p:grpSpPr bwMode="auto">
          <a:xfrm>
            <a:off x="6071110" y="2867035"/>
            <a:ext cx="1367681" cy="1100118"/>
            <a:chOff x="0" y="-80004"/>
            <a:chExt cx="532363" cy="1100310"/>
          </a:xfrm>
        </p:grpSpPr>
        <p:sp>
          <p:nvSpPr>
            <p:cNvPr id="11276" name="TextBox 39"/>
            <p:cNvSpPr txBox="1">
              <a:spLocks noChangeArrowheads="1"/>
            </p:cNvSpPr>
            <p:nvPr/>
          </p:nvSpPr>
          <p:spPr bwMode="auto">
            <a:xfrm>
              <a:off x="0" y="435429"/>
              <a:ext cx="532363" cy="5848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dirty="0">
                  <a:ea typeface="楷体_GB2312" panose="02010609030101010101" pitchFamily="49" charset="-122"/>
                </a:rPr>
                <a:t> (       </a:t>
              </a:r>
              <a:r>
                <a:rPr lang="zh-CN" altLang="en-US" sz="3200" dirty="0" smtClean="0">
                  <a:ea typeface="楷体_GB2312" panose="02010609030101010101" pitchFamily="49" charset="-122"/>
                </a:rPr>
                <a:t>)</a:t>
              </a:r>
              <a:endParaRPr lang="zh-CN" altLang="en-US" sz="4800" dirty="0"/>
            </a:p>
          </p:txBody>
        </p:sp>
        <p:sp>
          <p:nvSpPr>
            <p:cNvPr id="11277" name="TextBox 40"/>
            <p:cNvSpPr txBox="1">
              <a:spLocks noChangeArrowheads="1"/>
            </p:cNvSpPr>
            <p:nvPr/>
          </p:nvSpPr>
          <p:spPr bwMode="auto">
            <a:xfrm>
              <a:off x="67088" y="-80004"/>
              <a:ext cx="337688" cy="5848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dirty="0">
                  <a:ea typeface="楷体_GB2312" panose="02010609030101010101" pitchFamily="49" charset="-122"/>
                </a:rPr>
                <a:t>  24</a:t>
              </a:r>
              <a:endParaRPr lang="zh-CN" altLang="en-US" sz="4800" dirty="0"/>
            </a:p>
          </p:txBody>
        </p:sp>
        <p:cxnSp>
          <p:nvCxnSpPr>
            <p:cNvPr id="11278" name="直接连接符 42"/>
            <p:cNvCxnSpPr>
              <a:cxnSpLocks noChangeShapeType="1"/>
            </p:cNvCxnSpPr>
            <p:nvPr/>
          </p:nvCxnSpPr>
          <p:spPr bwMode="auto">
            <a:xfrm>
              <a:off x="65317" y="446305"/>
              <a:ext cx="45456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sp>
        <p:nvSpPr>
          <p:cNvPr id="11279" name="TextBox 44"/>
          <p:cNvSpPr txBox="1">
            <a:spLocks noChangeArrowheads="1"/>
          </p:cNvSpPr>
          <p:nvPr/>
        </p:nvSpPr>
        <p:spPr bwMode="auto">
          <a:xfrm>
            <a:off x="5019899" y="3075698"/>
            <a:ext cx="133562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3200">
                <a:ea typeface="楷体_GB2312" panose="02010609030101010101" pitchFamily="49" charset="-122"/>
              </a:rPr>
              <a:t>0.</a:t>
            </a:r>
            <a:r>
              <a:rPr lang="zh-CN" altLang="en-US" sz="3200">
                <a:ea typeface="楷体_GB2312" panose="02010609030101010101" pitchFamily="49" charset="-122"/>
              </a:rPr>
              <a:t>24</a:t>
            </a:r>
            <a:r>
              <a:rPr lang="en-US" sz="3200">
                <a:ea typeface="楷体_GB2312" panose="02010609030101010101" pitchFamily="49" charset="-122"/>
              </a:rPr>
              <a:t>= </a:t>
            </a:r>
          </a:p>
        </p:txBody>
      </p:sp>
      <p:grpSp>
        <p:nvGrpSpPr>
          <p:cNvPr id="11280" name="组合 43"/>
          <p:cNvGrpSpPr/>
          <p:nvPr/>
        </p:nvGrpSpPr>
        <p:grpSpPr bwMode="auto">
          <a:xfrm>
            <a:off x="7354256" y="2795027"/>
            <a:ext cx="1481496" cy="1152128"/>
            <a:chOff x="-16071" y="-132023"/>
            <a:chExt cx="575990" cy="1152329"/>
          </a:xfrm>
        </p:grpSpPr>
        <p:sp>
          <p:nvSpPr>
            <p:cNvPr id="11281" name="TextBox 39"/>
            <p:cNvSpPr txBox="1">
              <a:spLocks noChangeArrowheads="1"/>
            </p:cNvSpPr>
            <p:nvPr/>
          </p:nvSpPr>
          <p:spPr bwMode="auto">
            <a:xfrm>
              <a:off x="-16071" y="435429"/>
              <a:ext cx="575990" cy="5848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dirty="0">
                  <a:ea typeface="楷体_GB2312" panose="02010609030101010101" pitchFamily="49" charset="-122"/>
                </a:rPr>
                <a:t>   (      )</a:t>
              </a:r>
              <a:endParaRPr lang="zh-CN" altLang="en-US" sz="4800" dirty="0"/>
            </a:p>
          </p:txBody>
        </p:sp>
        <p:sp>
          <p:nvSpPr>
            <p:cNvPr id="11282" name="TextBox 40"/>
            <p:cNvSpPr txBox="1">
              <a:spLocks noChangeArrowheads="1"/>
            </p:cNvSpPr>
            <p:nvPr/>
          </p:nvSpPr>
          <p:spPr bwMode="auto">
            <a:xfrm>
              <a:off x="116677" y="-132023"/>
              <a:ext cx="443242" cy="5848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dirty="0">
                  <a:ea typeface="楷体_GB2312" panose="02010609030101010101" pitchFamily="49" charset="-122"/>
                </a:rPr>
                <a:t>(      )</a:t>
              </a:r>
              <a:endParaRPr lang="zh-CN" altLang="en-US" sz="4800" dirty="0"/>
            </a:p>
          </p:txBody>
        </p:sp>
        <p:cxnSp>
          <p:nvCxnSpPr>
            <p:cNvPr id="11283" name="直接连接符 42"/>
            <p:cNvCxnSpPr>
              <a:cxnSpLocks noChangeShapeType="1"/>
            </p:cNvCxnSpPr>
            <p:nvPr/>
          </p:nvCxnSpPr>
          <p:spPr bwMode="auto">
            <a:xfrm>
              <a:off x="140038" y="446305"/>
              <a:ext cx="391885" cy="15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grpSp>
        <p:nvGrpSpPr>
          <p:cNvPr id="11285" name="Group 21"/>
          <p:cNvGrpSpPr/>
          <p:nvPr/>
        </p:nvGrpSpPr>
        <p:grpSpPr bwMode="auto">
          <a:xfrm>
            <a:off x="5003453" y="4523400"/>
            <a:ext cx="2536104" cy="1128699"/>
            <a:chOff x="0" y="-172"/>
            <a:chExt cx="3995" cy="1780"/>
          </a:xfrm>
        </p:grpSpPr>
        <p:grpSp>
          <p:nvGrpSpPr>
            <p:cNvPr id="11286" name="组合 43"/>
            <p:cNvGrpSpPr/>
            <p:nvPr/>
          </p:nvGrpSpPr>
          <p:grpSpPr bwMode="auto">
            <a:xfrm>
              <a:off x="1482" y="-172"/>
              <a:ext cx="2513" cy="1780"/>
              <a:chOff x="25242" y="-109198"/>
              <a:chExt cx="620920" cy="1130117"/>
            </a:xfrm>
          </p:grpSpPr>
          <p:sp>
            <p:nvSpPr>
              <p:cNvPr id="11287" name="TextBox 39"/>
              <p:cNvSpPr txBox="1">
                <a:spLocks noChangeArrowheads="1"/>
              </p:cNvSpPr>
              <p:nvPr/>
            </p:nvSpPr>
            <p:spPr bwMode="auto">
              <a:xfrm>
                <a:off x="25242" y="435429"/>
                <a:ext cx="620920" cy="5854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3200" dirty="0">
                    <a:ea typeface="楷体_GB2312" panose="02010609030101010101" pitchFamily="49" charset="-122"/>
                  </a:rPr>
                  <a:t>   (       )</a:t>
                </a:r>
                <a:endParaRPr lang="zh-CN" altLang="en-US" sz="4800" dirty="0"/>
              </a:p>
            </p:txBody>
          </p:sp>
          <p:sp>
            <p:nvSpPr>
              <p:cNvPr id="11288" name="TextBox 40"/>
              <p:cNvSpPr txBox="1">
                <a:spLocks noChangeArrowheads="1"/>
              </p:cNvSpPr>
              <p:nvPr/>
            </p:nvSpPr>
            <p:spPr bwMode="auto">
              <a:xfrm>
                <a:off x="158114" y="-109198"/>
                <a:ext cx="488028" cy="5855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40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3200" dirty="0">
                    <a:ea typeface="楷体_GB2312" panose="02010609030101010101" pitchFamily="49" charset="-122"/>
                  </a:rPr>
                  <a:t>(       )</a:t>
                </a:r>
                <a:endParaRPr lang="zh-CN" altLang="en-US" sz="4800" dirty="0"/>
              </a:p>
            </p:txBody>
          </p:sp>
          <p:cxnSp>
            <p:nvCxnSpPr>
              <p:cNvPr id="11289" name="直接连接符 42"/>
              <p:cNvCxnSpPr>
                <a:cxnSpLocks noChangeShapeType="1"/>
              </p:cNvCxnSpPr>
              <p:nvPr/>
            </p:nvCxnSpPr>
            <p:spPr bwMode="auto">
              <a:xfrm>
                <a:off x="198204" y="467408"/>
                <a:ext cx="391885" cy="158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miter lim="800000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1290" name="TextBox 44"/>
            <p:cNvSpPr txBox="1">
              <a:spLocks noChangeArrowheads="1"/>
            </p:cNvSpPr>
            <p:nvPr/>
          </p:nvSpPr>
          <p:spPr bwMode="auto">
            <a:xfrm>
              <a:off x="0" y="316"/>
              <a:ext cx="2463" cy="9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sz="3200" dirty="0">
                  <a:ea typeface="楷体_GB2312" panose="02010609030101010101" pitchFamily="49" charset="-122"/>
                </a:rPr>
                <a:t>0.</a:t>
              </a:r>
              <a:r>
                <a:rPr lang="zh-CN" altLang="en-US" sz="3200" dirty="0">
                  <a:ea typeface="楷体_GB2312" panose="02010609030101010101" pitchFamily="49" charset="-122"/>
                </a:rPr>
                <a:t>123</a:t>
              </a:r>
              <a:r>
                <a:rPr lang="en-US" sz="3200" dirty="0">
                  <a:ea typeface="楷体_GB2312" panose="02010609030101010101" pitchFamily="49" charset="-122"/>
                </a:rPr>
                <a:t>= </a:t>
              </a:r>
            </a:p>
          </p:txBody>
        </p:sp>
      </p:grpSp>
      <p:sp>
        <p:nvSpPr>
          <p:cNvPr id="11291" name="TextBox 30"/>
          <p:cNvSpPr txBox="1">
            <a:spLocks noChangeArrowheads="1"/>
          </p:cNvSpPr>
          <p:nvPr/>
        </p:nvSpPr>
        <p:spPr bwMode="auto">
          <a:xfrm>
            <a:off x="6347335" y="3434388"/>
            <a:ext cx="86754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3200">
                <a:solidFill>
                  <a:srgbClr val="FF0000"/>
                </a:solidFill>
                <a:ea typeface="楷体_GB2312" panose="02010609030101010101" pitchFamily="49" charset="-122"/>
              </a:rPr>
              <a:t>1</a:t>
            </a:r>
            <a:r>
              <a:rPr lang="zh-CN" altLang="en-US" sz="3200">
                <a:solidFill>
                  <a:srgbClr val="FF0000"/>
                </a:solidFill>
                <a:ea typeface="楷体_GB2312" panose="02010609030101010101" pitchFamily="49" charset="-122"/>
              </a:rPr>
              <a:t>00</a:t>
            </a:r>
          </a:p>
        </p:txBody>
      </p:sp>
      <p:sp>
        <p:nvSpPr>
          <p:cNvPr id="11292" name="TextBox 30"/>
          <p:cNvSpPr txBox="1">
            <a:spLocks noChangeArrowheads="1"/>
          </p:cNvSpPr>
          <p:nvPr/>
        </p:nvSpPr>
        <p:spPr bwMode="auto">
          <a:xfrm>
            <a:off x="7899648" y="3371091"/>
            <a:ext cx="63991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ea typeface="楷体_GB2312" panose="02010609030101010101" pitchFamily="49" charset="-122"/>
              </a:rPr>
              <a:t>25</a:t>
            </a:r>
          </a:p>
        </p:txBody>
      </p:sp>
      <p:sp>
        <p:nvSpPr>
          <p:cNvPr id="11293" name="TextBox 30"/>
          <p:cNvSpPr txBox="1">
            <a:spLocks noChangeArrowheads="1"/>
          </p:cNvSpPr>
          <p:nvPr/>
        </p:nvSpPr>
        <p:spPr bwMode="auto">
          <a:xfrm>
            <a:off x="8043664" y="2795027"/>
            <a:ext cx="41229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ea typeface="楷体_GB2312" panose="02010609030101010101" pitchFamily="49" charset="-122"/>
              </a:rPr>
              <a:t>6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sp>
        <p:nvSpPr>
          <p:cNvPr id="11294" name="TextBox 30"/>
          <p:cNvSpPr txBox="1">
            <a:spLocks noChangeArrowheads="1"/>
          </p:cNvSpPr>
          <p:nvPr/>
        </p:nvSpPr>
        <p:spPr bwMode="auto">
          <a:xfrm>
            <a:off x="6324592" y="5087313"/>
            <a:ext cx="109517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3200" dirty="0" smtClean="0">
                <a:solidFill>
                  <a:srgbClr val="FF0000"/>
                </a:solidFill>
                <a:ea typeface="楷体_GB2312" panose="02010609030101010101" pitchFamily="49" charset="-122"/>
              </a:rPr>
              <a:t>1</a:t>
            </a:r>
            <a:r>
              <a:rPr lang="zh-CN" altLang="en-US" sz="3200" dirty="0" smtClean="0">
                <a:solidFill>
                  <a:srgbClr val="FF0000"/>
                </a:solidFill>
                <a:ea typeface="楷体_GB2312" panose="02010609030101010101" pitchFamily="49" charset="-122"/>
              </a:rPr>
              <a:t>0</a:t>
            </a:r>
            <a:r>
              <a:rPr lang="en-US" altLang="zh-CN" sz="3200" dirty="0" smtClean="0">
                <a:solidFill>
                  <a:srgbClr val="FF0000"/>
                </a:solidFill>
                <a:ea typeface="楷体_GB2312" panose="02010609030101010101" pitchFamily="49" charset="-122"/>
              </a:rPr>
              <a:t>0</a:t>
            </a:r>
            <a:r>
              <a:rPr lang="zh-CN" altLang="en-US" sz="3200" dirty="0" smtClean="0">
                <a:solidFill>
                  <a:srgbClr val="FF0000"/>
                </a:solidFill>
                <a:ea typeface="楷体_GB2312" panose="02010609030101010101" pitchFamily="49" charset="-122"/>
              </a:rPr>
              <a:t>0</a:t>
            </a:r>
            <a:endParaRPr lang="zh-CN" altLang="en-US" sz="3200" dirty="0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  <p:sp>
        <p:nvSpPr>
          <p:cNvPr id="11295" name="TextBox 30"/>
          <p:cNvSpPr txBox="1">
            <a:spLocks noChangeArrowheads="1"/>
          </p:cNvSpPr>
          <p:nvPr/>
        </p:nvSpPr>
        <p:spPr bwMode="auto">
          <a:xfrm>
            <a:off x="6445915" y="4540453"/>
            <a:ext cx="86754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3200" dirty="0">
                <a:solidFill>
                  <a:srgbClr val="FF0000"/>
                </a:solidFill>
                <a:ea typeface="楷体_GB2312" panose="02010609030101010101" pitchFamily="49" charset="-122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ea typeface="楷体_GB2312" panose="02010609030101010101" pitchFamily="49" charset="-122"/>
              </a:rPr>
              <a:t>23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utoUpdateAnimBg="0"/>
      <p:bldP spid="11291" grpId="0" bldLvl="0" animBg="1" autoUpdateAnimBg="0"/>
      <p:bldP spid="11292" grpId="0" bldLvl="0" animBg="1" autoUpdateAnimBg="0"/>
      <p:bldP spid="11293" grpId="0" bldLvl="0" animBg="1" autoUpdateAnimBg="0"/>
      <p:bldP spid="11294" grpId="0" bldLvl="0" animBg="1" autoUpdateAnimBg="0"/>
      <p:bldP spid="11295" grpId="0" bldLvl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28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30" name="图片 18" descr="图片8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" name="图片 19" descr="xzgj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29" name="图片 17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2777490" y="1599565"/>
            <a:ext cx="7978140" cy="3877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/>
              <a:t>         </a:t>
            </a:r>
            <a:r>
              <a:rPr lang="zh-CN" altLang="zh-CN" sz="3200" dirty="0" smtClean="0"/>
              <a:t>小数</a:t>
            </a:r>
            <a:r>
              <a:rPr lang="zh-CN" altLang="zh-CN" sz="3200" dirty="0"/>
              <a:t>化成分数时</a:t>
            </a:r>
            <a:r>
              <a:rPr lang="zh-CN" altLang="en-US" sz="3200" dirty="0"/>
              <a:t>，</a:t>
            </a:r>
            <a:r>
              <a:rPr lang="zh-CN" altLang="zh-CN" sz="3200" dirty="0"/>
              <a:t>先把小数写成分母是</a:t>
            </a:r>
            <a:r>
              <a:rPr lang="en-US" altLang="zh-CN" sz="3200" dirty="0"/>
              <a:t>10,100,1000,</a:t>
            </a:r>
            <a:r>
              <a:rPr lang="zh-CN" altLang="zh-CN" sz="3200" dirty="0"/>
              <a:t>…的分数。也就是说</a:t>
            </a:r>
            <a:r>
              <a:rPr lang="zh-CN" altLang="en-US" sz="3200" dirty="0"/>
              <a:t>，</a:t>
            </a:r>
            <a:r>
              <a:rPr lang="zh-CN" altLang="zh-CN" sz="3200" dirty="0"/>
              <a:t>原来有几位小数</a:t>
            </a:r>
            <a:r>
              <a:rPr lang="zh-CN" altLang="en-US" sz="3200" dirty="0"/>
              <a:t>，</a:t>
            </a:r>
            <a:r>
              <a:rPr lang="zh-CN" altLang="zh-CN" sz="3200" dirty="0"/>
              <a:t>就在</a:t>
            </a:r>
            <a:r>
              <a:rPr lang="en-US" altLang="zh-CN" sz="3200" dirty="0"/>
              <a:t>1 </a:t>
            </a:r>
            <a:r>
              <a:rPr lang="zh-CN" altLang="zh-CN" sz="3200" dirty="0"/>
              <a:t>后面写几个</a:t>
            </a:r>
            <a:r>
              <a:rPr lang="en-US" altLang="zh-CN" sz="3200" dirty="0"/>
              <a:t>0</a:t>
            </a:r>
            <a:r>
              <a:rPr lang="zh-CN" altLang="zh-CN" sz="3200" dirty="0"/>
              <a:t>作分母</a:t>
            </a:r>
            <a:r>
              <a:rPr lang="zh-CN" altLang="en-US" sz="3200" dirty="0"/>
              <a:t>，</a:t>
            </a:r>
            <a:r>
              <a:rPr lang="zh-CN" altLang="zh-CN" sz="3200" dirty="0"/>
              <a:t>原来的小数去掉小数点作分子</a:t>
            </a:r>
            <a:r>
              <a:rPr lang="zh-CN" altLang="en-US" sz="3200" dirty="0"/>
              <a:t>，</a:t>
            </a:r>
            <a:r>
              <a:rPr lang="zh-CN" altLang="zh-CN" sz="3200" dirty="0"/>
              <a:t>不是最简分数的要约分。</a:t>
            </a:r>
          </a:p>
        </p:txBody>
      </p:sp>
      <p:sp>
        <p:nvSpPr>
          <p:cNvPr id="3" name="双波形 2"/>
          <p:cNvSpPr/>
          <p:nvPr/>
        </p:nvSpPr>
        <p:spPr>
          <a:xfrm>
            <a:off x="1529715" y="1455420"/>
            <a:ext cx="833120" cy="4872355"/>
          </a:xfrm>
          <a:prstGeom prst="doubleWave">
            <a:avLst>
              <a:gd name="adj1" fmla="val 1178"/>
              <a:gd name="adj2" fmla="val 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小数化成分数的方法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ldLvl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2397760" y="1076960"/>
            <a:ext cx="923988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把   、    、 、  、  、  化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成小数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（除不尽的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保留两位小数）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6692447" y="2709942"/>
            <a:ext cx="201538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= 0.39           </a:t>
            </a:r>
            <a:endParaRPr lang="en-US" sz="3600" dirty="0">
              <a:solidFill>
                <a:srgbClr val="FF33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5" name="Text Box 17"/>
          <p:cNvSpPr txBox="1">
            <a:spLocks noChangeArrowheads="1"/>
          </p:cNvSpPr>
          <p:nvPr/>
        </p:nvSpPr>
        <p:spPr bwMode="auto">
          <a:xfrm>
            <a:off x="2328775" y="2624306"/>
            <a:ext cx="168613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= 0.7           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3025759" y="90250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0" name="TextBox 17"/>
          <p:cNvSpPr txBox="1"/>
          <p:nvPr/>
        </p:nvSpPr>
        <p:spPr>
          <a:xfrm>
            <a:off x="2890980" y="1307977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965838" y="1411107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16"/>
          <p:cNvSpPr txBox="1"/>
          <p:nvPr/>
        </p:nvSpPr>
        <p:spPr>
          <a:xfrm>
            <a:off x="3899092" y="918157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4" name="TextBox 17"/>
          <p:cNvSpPr txBox="1"/>
          <p:nvPr/>
        </p:nvSpPr>
        <p:spPr>
          <a:xfrm>
            <a:off x="3761724" y="1323630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100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836582" y="1426760"/>
            <a:ext cx="730171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16"/>
          <p:cNvSpPr txBox="1"/>
          <p:nvPr/>
        </p:nvSpPr>
        <p:spPr>
          <a:xfrm>
            <a:off x="4929381" y="92711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8" name="TextBox 17"/>
          <p:cNvSpPr txBox="1"/>
          <p:nvPr/>
        </p:nvSpPr>
        <p:spPr>
          <a:xfrm>
            <a:off x="4931261" y="133259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4910054" y="1435721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16"/>
          <p:cNvSpPr txBox="1"/>
          <p:nvPr/>
        </p:nvSpPr>
        <p:spPr>
          <a:xfrm>
            <a:off x="5654587" y="91815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1" name="TextBox 17"/>
          <p:cNvSpPr txBox="1"/>
          <p:nvPr/>
        </p:nvSpPr>
        <p:spPr>
          <a:xfrm>
            <a:off x="5560402" y="1323630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635260" y="1426760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16"/>
          <p:cNvSpPr txBox="1"/>
          <p:nvPr/>
        </p:nvSpPr>
        <p:spPr>
          <a:xfrm>
            <a:off x="6534403" y="90949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4" name="TextBox 17"/>
          <p:cNvSpPr txBox="1"/>
          <p:nvPr/>
        </p:nvSpPr>
        <p:spPr>
          <a:xfrm>
            <a:off x="6554151" y="131497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6515076" y="1418101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16"/>
          <p:cNvSpPr txBox="1"/>
          <p:nvPr/>
        </p:nvSpPr>
        <p:spPr>
          <a:xfrm>
            <a:off x="7274231" y="90250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7" name="TextBox 17"/>
          <p:cNvSpPr txBox="1"/>
          <p:nvPr/>
        </p:nvSpPr>
        <p:spPr>
          <a:xfrm>
            <a:off x="7149704" y="1307977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7224562" y="1411107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6"/>
          <p:cNvSpPr txBox="1"/>
          <p:nvPr/>
        </p:nvSpPr>
        <p:spPr>
          <a:xfrm>
            <a:off x="1900333" y="248668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0" name="TextBox 17"/>
          <p:cNvSpPr txBox="1"/>
          <p:nvPr/>
        </p:nvSpPr>
        <p:spPr>
          <a:xfrm>
            <a:off x="1765554" y="2892153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840412" y="2995283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16"/>
          <p:cNvSpPr txBox="1"/>
          <p:nvPr/>
        </p:nvSpPr>
        <p:spPr>
          <a:xfrm>
            <a:off x="6046041" y="2569694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7" name="TextBox 17"/>
          <p:cNvSpPr txBox="1"/>
          <p:nvPr/>
        </p:nvSpPr>
        <p:spPr>
          <a:xfrm>
            <a:off x="5908673" y="2975167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100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5983531" y="3078297"/>
            <a:ext cx="730171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533709" y="3494792"/>
            <a:ext cx="808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这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两个分数的分母是整十、整百数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根据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分数的意义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，直接可以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化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成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小数。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2" name="Text Box 12"/>
          <p:cNvSpPr txBox="1">
            <a:spLocks noChangeArrowheads="1"/>
          </p:cNvSpPr>
          <p:nvPr/>
        </p:nvSpPr>
        <p:spPr bwMode="auto">
          <a:xfrm>
            <a:off x="2428245" y="4791093"/>
            <a:ext cx="44655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=</a:t>
            </a:r>
            <a:endParaRPr lang="en-US" sz="3600" dirty="0">
              <a:solidFill>
                <a:srgbClr val="FF33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5770667" y="4826361"/>
            <a:ext cx="1860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= 0.75 </a:t>
            </a:r>
            <a:endParaRPr lang="zh-CN" altLang="en-US" sz="3600" dirty="0"/>
          </a:p>
        </p:txBody>
      </p:sp>
      <p:sp>
        <p:nvSpPr>
          <p:cNvPr id="64" name="TextBox 16"/>
          <p:cNvSpPr txBox="1"/>
          <p:nvPr/>
        </p:nvSpPr>
        <p:spPr>
          <a:xfrm>
            <a:off x="1976870" y="4651531"/>
            <a:ext cx="402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65" name="TextBox 17"/>
          <p:cNvSpPr txBox="1"/>
          <p:nvPr/>
        </p:nvSpPr>
        <p:spPr>
          <a:xfrm>
            <a:off x="1978750" y="5057004"/>
            <a:ext cx="402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1957543" y="5160134"/>
            <a:ext cx="463593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16"/>
          <p:cNvSpPr txBox="1"/>
          <p:nvPr/>
        </p:nvSpPr>
        <p:spPr>
          <a:xfrm>
            <a:off x="2973869" y="4574912"/>
            <a:ext cx="4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3300"/>
                </a:solidFill>
                <a:latin typeface="宋体" panose="02010600030101010101" pitchFamily="2" charset="-122"/>
              </a:rPr>
              <a:t>3</a:t>
            </a:r>
            <a:endParaRPr lang="zh-CN" altLang="en-US" sz="3600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68" name="TextBox 17"/>
          <p:cNvSpPr txBox="1"/>
          <p:nvPr/>
        </p:nvSpPr>
        <p:spPr>
          <a:xfrm>
            <a:off x="2973869" y="5052393"/>
            <a:ext cx="4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3300"/>
                </a:solidFill>
                <a:latin typeface="宋体" panose="02010600030101010101" pitchFamily="2" charset="-122"/>
              </a:rPr>
              <a:t>4</a:t>
            </a:r>
            <a:endParaRPr lang="zh-CN" altLang="en-US" sz="3600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3019541" y="5155523"/>
            <a:ext cx="130095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16"/>
          <p:cNvSpPr txBox="1"/>
          <p:nvPr/>
        </p:nvSpPr>
        <p:spPr>
          <a:xfrm>
            <a:off x="3211000" y="4574912"/>
            <a:ext cx="11429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3300"/>
                </a:solidFill>
                <a:latin typeface="宋体" panose="02010600030101010101" pitchFamily="2" charset="-122"/>
              </a:rPr>
              <a:t>×25</a:t>
            </a:r>
            <a:endParaRPr lang="zh-CN" altLang="en-US" sz="3600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71" name="TextBox 17"/>
          <p:cNvSpPr txBox="1"/>
          <p:nvPr/>
        </p:nvSpPr>
        <p:spPr>
          <a:xfrm>
            <a:off x="3211000" y="5052393"/>
            <a:ext cx="11429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3300"/>
                </a:solidFill>
                <a:latin typeface="宋体" panose="02010600030101010101" pitchFamily="2" charset="-122"/>
              </a:rPr>
              <a:t>×25</a:t>
            </a:r>
            <a:endParaRPr lang="zh-CN" altLang="en-US" sz="3600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72" name="Text Box 12"/>
          <p:cNvSpPr txBox="1">
            <a:spLocks noChangeArrowheads="1"/>
          </p:cNvSpPr>
          <p:nvPr/>
        </p:nvSpPr>
        <p:spPr bwMode="auto">
          <a:xfrm>
            <a:off x="4303398" y="4791093"/>
            <a:ext cx="44655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=</a:t>
            </a:r>
            <a:endParaRPr lang="en-US" sz="3600" dirty="0">
              <a:solidFill>
                <a:srgbClr val="FF33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3" name="TextBox 16"/>
          <p:cNvSpPr txBox="1"/>
          <p:nvPr/>
        </p:nvSpPr>
        <p:spPr>
          <a:xfrm>
            <a:off x="4916620" y="4574912"/>
            <a:ext cx="6671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3300"/>
                </a:solidFill>
                <a:latin typeface="宋体" panose="02010600030101010101" pitchFamily="2" charset="-122"/>
              </a:rPr>
              <a:t>75</a:t>
            </a:r>
            <a:endParaRPr lang="zh-CN" altLang="en-US" sz="3600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74" name="TextBox 17"/>
          <p:cNvSpPr txBox="1"/>
          <p:nvPr/>
        </p:nvSpPr>
        <p:spPr>
          <a:xfrm>
            <a:off x="4783786" y="5052393"/>
            <a:ext cx="905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3300"/>
                </a:solidFill>
                <a:latin typeface="宋体" panose="02010600030101010101" pitchFamily="2" charset="-122"/>
              </a:rPr>
              <a:t>100</a:t>
            </a:r>
            <a:endParaRPr lang="zh-CN" altLang="en-US" sz="3600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cxnSp>
        <p:nvCxnSpPr>
          <p:cNvPr id="75" name="直接连接符 74"/>
          <p:cNvCxnSpPr>
            <a:endCxn id="63" idx="1"/>
          </p:cNvCxnSpPr>
          <p:nvPr/>
        </p:nvCxnSpPr>
        <p:spPr>
          <a:xfrm flipV="1">
            <a:off x="4762579" y="5164132"/>
            <a:ext cx="1008088" cy="5996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矩形 75"/>
          <p:cNvSpPr/>
          <p:nvPr/>
        </p:nvSpPr>
        <p:spPr>
          <a:xfrm>
            <a:off x="1521805" y="5609445"/>
            <a:ext cx="809979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根据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分数的基本性质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把分数化成分母是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的分数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再化成小数。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344295" y="1098550"/>
            <a:ext cx="882015" cy="783590"/>
            <a:chOff x="13058" y="9214"/>
            <a:chExt cx="1389" cy="1234"/>
          </a:xfrm>
        </p:grpSpPr>
        <p:sp>
          <p:nvSpPr>
            <p:cNvPr id="13" name="圆角矩形 12"/>
            <p:cNvSpPr/>
            <p:nvPr/>
          </p:nvSpPr>
          <p:spPr>
            <a:xfrm>
              <a:off x="13131" y="9541"/>
              <a:ext cx="1244" cy="739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26"/>
            <p:cNvSpPr txBox="1"/>
            <p:nvPr/>
          </p:nvSpPr>
          <p:spPr>
            <a:xfrm>
              <a:off x="13058" y="9214"/>
              <a:ext cx="1389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例</a:t>
              </a:r>
              <a:r>
                <a:rPr lang="en-US" alt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2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2" grpId="0" bldLvl="0" autoUpdateAnimBg="0"/>
      <p:bldP spid="12305" grpId="0" bldLvl="0" animBg="1" autoUpdateAnimBg="0"/>
      <p:bldP spid="2" grpId="0"/>
      <p:bldP spid="10" grpId="0"/>
      <p:bldP spid="46" grpId="0"/>
      <p:bldP spid="47" grpId="0"/>
      <p:bldP spid="12" grpId="0"/>
      <p:bldP spid="62" grpId="0"/>
      <p:bldP spid="63" grpId="0"/>
      <p:bldP spid="64" grpId="0"/>
      <p:bldP spid="65" grpId="0"/>
      <p:bldP spid="67" grpId="0"/>
      <p:bldP spid="68" grpId="0"/>
      <p:bldP spid="70" grpId="0"/>
      <p:bldP spid="71" grpId="0"/>
      <p:bldP spid="72" grpId="0"/>
      <p:bldP spid="73" grpId="0"/>
      <p:bldP spid="74" grpId="0"/>
      <p:bldP spid="7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2397760" y="1076960"/>
            <a:ext cx="923988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把   、    、 、  、  、  化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成小数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（除不尽的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保留两位小数）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" name="TextBox 16"/>
          <p:cNvSpPr txBox="1"/>
          <p:nvPr/>
        </p:nvSpPr>
        <p:spPr>
          <a:xfrm>
            <a:off x="3025759" y="90250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0" name="TextBox 17"/>
          <p:cNvSpPr txBox="1"/>
          <p:nvPr/>
        </p:nvSpPr>
        <p:spPr>
          <a:xfrm>
            <a:off x="2890980" y="1307977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965838" y="1411107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16"/>
          <p:cNvSpPr txBox="1"/>
          <p:nvPr/>
        </p:nvSpPr>
        <p:spPr>
          <a:xfrm>
            <a:off x="3899092" y="918157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4" name="TextBox 17"/>
          <p:cNvSpPr txBox="1"/>
          <p:nvPr/>
        </p:nvSpPr>
        <p:spPr>
          <a:xfrm>
            <a:off x="3761724" y="1323630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100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836582" y="1426760"/>
            <a:ext cx="730171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16"/>
          <p:cNvSpPr txBox="1"/>
          <p:nvPr/>
        </p:nvSpPr>
        <p:spPr>
          <a:xfrm>
            <a:off x="4929381" y="92711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8" name="TextBox 17"/>
          <p:cNvSpPr txBox="1"/>
          <p:nvPr/>
        </p:nvSpPr>
        <p:spPr>
          <a:xfrm>
            <a:off x="4931261" y="133259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4910054" y="1435721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16"/>
          <p:cNvSpPr txBox="1"/>
          <p:nvPr/>
        </p:nvSpPr>
        <p:spPr>
          <a:xfrm>
            <a:off x="5654587" y="91815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1" name="TextBox 17"/>
          <p:cNvSpPr txBox="1"/>
          <p:nvPr/>
        </p:nvSpPr>
        <p:spPr>
          <a:xfrm>
            <a:off x="5560402" y="1323630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635260" y="1426760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16"/>
          <p:cNvSpPr txBox="1"/>
          <p:nvPr/>
        </p:nvSpPr>
        <p:spPr>
          <a:xfrm>
            <a:off x="6534403" y="90949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4" name="TextBox 17"/>
          <p:cNvSpPr txBox="1"/>
          <p:nvPr/>
        </p:nvSpPr>
        <p:spPr>
          <a:xfrm>
            <a:off x="6554151" y="131497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6515076" y="1418101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16"/>
          <p:cNvSpPr txBox="1"/>
          <p:nvPr/>
        </p:nvSpPr>
        <p:spPr>
          <a:xfrm>
            <a:off x="7274231" y="90250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7" name="TextBox 17"/>
          <p:cNvSpPr txBox="1"/>
          <p:nvPr/>
        </p:nvSpPr>
        <p:spPr>
          <a:xfrm>
            <a:off x="7149704" y="1307977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7224562" y="1411107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1344295" y="1098550"/>
            <a:ext cx="882015" cy="783590"/>
            <a:chOff x="13058" y="9214"/>
            <a:chExt cx="1389" cy="1234"/>
          </a:xfrm>
        </p:grpSpPr>
        <p:sp>
          <p:nvSpPr>
            <p:cNvPr id="13" name="圆角矩形 12"/>
            <p:cNvSpPr/>
            <p:nvPr/>
          </p:nvSpPr>
          <p:spPr>
            <a:xfrm>
              <a:off x="13131" y="9541"/>
              <a:ext cx="1244" cy="739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26"/>
            <p:cNvSpPr txBox="1"/>
            <p:nvPr/>
          </p:nvSpPr>
          <p:spPr>
            <a:xfrm>
              <a:off x="13058" y="9214"/>
              <a:ext cx="1389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例</a:t>
              </a:r>
              <a:r>
                <a:rPr lang="en-US" alt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2</a:t>
              </a:r>
            </a:p>
          </p:txBody>
        </p:sp>
      </p:grpSp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3653304" y="2724899"/>
            <a:ext cx="171331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= 3÷4             </a:t>
            </a:r>
            <a:endParaRPr lang="en-US" sz="3600" dirty="0">
              <a:solidFill>
                <a:srgbClr val="FF33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3" name="Text Box 15"/>
          <p:cNvSpPr txBox="1">
            <a:spLocks noChangeArrowheads="1"/>
          </p:cNvSpPr>
          <p:nvPr/>
        </p:nvSpPr>
        <p:spPr bwMode="auto">
          <a:xfrm>
            <a:off x="3653304" y="3767170"/>
            <a:ext cx="19176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= </a:t>
            </a:r>
            <a:r>
              <a:rPr lang="en-US" sz="3600" dirty="0" smtClean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9÷40</a:t>
            </a:r>
            <a:endParaRPr lang="en-US" sz="3600" dirty="0">
              <a:solidFill>
                <a:srgbClr val="FF33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144050" y="2747287"/>
            <a:ext cx="18117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= 0.75 </a:t>
            </a:r>
            <a:endParaRPr lang="zh-CN" altLang="en-US" sz="3600" dirty="0"/>
          </a:p>
        </p:txBody>
      </p:sp>
      <p:sp>
        <p:nvSpPr>
          <p:cNvPr id="16" name="矩形 15"/>
          <p:cNvSpPr/>
          <p:nvPr/>
        </p:nvSpPr>
        <p:spPr>
          <a:xfrm>
            <a:off x="5381297" y="3815267"/>
            <a:ext cx="18117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= 0.225</a:t>
            </a:r>
            <a:endParaRPr lang="zh-CN" altLang="en-US" sz="3600" dirty="0"/>
          </a:p>
        </p:txBody>
      </p:sp>
      <p:sp>
        <p:nvSpPr>
          <p:cNvPr id="49" name="TextBox 16"/>
          <p:cNvSpPr txBox="1"/>
          <p:nvPr/>
        </p:nvSpPr>
        <p:spPr>
          <a:xfrm>
            <a:off x="3201928" y="258533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50" name="TextBox 17"/>
          <p:cNvSpPr txBox="1"/>
          <p:nvPr/>
        </p:nvSpPr>
        <p:spPr>
          <a:xfrm>
            <a:off x="3203808" y="299081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3182601" y="3093940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16"/>
          <p:cNvSpPr txBox="1"/>
          <p:nvPr/>
        </p:nvSpPr>
        <p:spPr>
          <a:xfrm>
            <a:off x="3196007" y="361578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53" name="TextBox 17"/>
          <p:cNvSpPr txBox="1"/>
          <p:nvPr/>
        </p:nvSpPr>
        <p:spPr>
          <a:xfrm>
            <a:off x="3101822" y="4021259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3176680" y="4124389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2235341" y="4623199"/>
            <a:ext cx="7871862" cy="1675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根据</a:t>
            </a:r>
            <a:r>
              <a:rPr lang="zh-CN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分数与除法的关系</a:t>
            </a:r>
            <a:r>
              <a:rPr lang="en-US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用分子除以分母把分数化成</a:t>
            </a:r>
            <a:r>
              <a:rPr lang="zh-CN" altLang="zh-CN" sz="36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小数</a:t>
            </a:r>
            <a:r>
              <a:rPr lang="zh-CN" altLang="en-US" sz="36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0" grpId="0"/>
      <p:bldP spid="12303" grpId="0"/>
      <p:bldP spid="15" grpId="0"/>
      <p:bldP spid="16" grpId="0"/>
      <p:bldP spid="49" grpId="0"/>
      <p:bldP spid="50" grpId="0"/>
      <p:bldP spid="52" grpId="0"/>
      <p:bldP spid="53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2397760" y="1076960"/>
            <a:ext cx="923988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把   、    、 、  、  、  化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成小数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（除不尽的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保留两位小数）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" name="TextBox 16"/>
          <p:cNvSpPr txBox="1"/>
          <p:nvPr/>
        </p:nvSpPr>
        <p:spPr>
          <a:xfrm>
            <a:off x="3025759" y="90250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0" name="TextBox 17"/>
          <p:cNvSpPr txBox="1"/>
          <p:nvPr/>
        </p:nvSpPr>
        <p:spPr>
          <a:xfrm>
            <a:off x="2890980" y="1307977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965838" y="1411107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16"/>
          <p:cNvSpPr txBox="1"/>
          <p:nvPr/>
        </p:nvSpPr>
        <p:spPr>
          <a:xfrm>
            <a:off x="3899092" y="918157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4" name="TextBox 17"/>
          <p:cNvSpPr txBox="1"/>
          <p:nvPr/>
        </p:nvSpPr>
        <p:spPr>
          <a:xfrm>
            <a:off x="3761724" y="1323630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100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836582" y="1426760"/>
            <a:ext cx="730171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16"/>
          <p:cNvSpPr txBox="1"/>
          <p:nvPr/>
        </p:nvSpPr>
        <p:spPr>
          <a:xfrm>
            <a:off x="4929381" y="92711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8" name="TextBox 17"/>
          <p:cNvSpPr txBox="1"/>
          <p:nvPr/>
        </p:nvSpPr>
        <p:spPr>
          <a:xfrm>
            <a:off x="4931261" y="133259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4910054" y="1435721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16"/>
          <p:cNvSpPr txBox="1"/>
          <p:nvPr/>
        </p:nvSpPr>
        <p:spPr>
          <a:xfrm>
            <a:off x="5654587" y="91815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1" name="TextBox 17"/>
          <p:cNvSpPr txBox="1"/>
          <p:nvPr/>
        </p:nvSpPr>
        <p:spPr>
          <a:xfrm>
            <a:off x="5560402" y="1323630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635260" y="1426760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16"/>
          <p:cNvSpPr txBox="1"/>
          <p:nvPr/>
        </p:nvSpPr>
        <p:spPr>
          <a:xfrm>
            <a:off x="6534403" y="90949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4" name="TextBox 17"/>
          <p:cNvSpPr txBox="1"/>
          <p:nvPr/>
        </p:nvSpPr>
        <p:spPr>
          <a:xfrm>
            <a:off x="6554151" y="131497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6515076" y="1418101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16"/>
          <p:cNvSpPr txBox="1"/>
          <p:nvPr/>
        </p:nvSpPr>
        <p:spPr>
          <a:xfrm>
            <a:off x="7274231" y="90250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7" name="TextBox 17"/>
          <p:cNvSpPr txBox="1"/>
          <p:nvPr/>
        </p:nvSpPr>
        <p:spPr>
          <a:xfrm>
            <a:off x="7149704" y="1307977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7224562" y="1411107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1344295" y="1098550"/>
            <a:ext cx="882015" cy="783590"/>
            <a:chOff x="13058" y="9214"/>
            <a:chExt cx="1389" cy="1234"/>
          </a:xfrm>
        </p:grpSpPr>
        <p:sp>
          <p:nvSpPr>
            <p:cNvPr id="13" name="圆角矩形 12"/>
            <p:cNvSpPr/>
            <p:nvPr/>
          </p:nvSpPr>
          <p:spPr>
            <a:xfrm>
              <a:off x="13131" y="9541"/>
              <a:ext cx="1244" cy="739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26"/>
            <p:cNvSpPr txBox="1"/>
            <p:nvPr/>
          </p:nvSpPr>
          <p:spPr>
            <a:xfrm>
              <a:off x="13058" y="9214"/>
              <a:ext cx="1389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例</a:t>
              </a:r>
              <a:r>
                <a:rPr lang="en-US" alt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2</a:t>
              </a:r>
            </a:p>
          </p:txBody>
        </p:sp>
      </p:grp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3686144" y="2528872"/>
            <a:ext cx="15124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=2÷9</a:t>
            </a:r>
            <a:endParaRPr lang="en-US" sz="3600" dirty="0">
              <a:solidFill>
                <a:srgbClr val="FF33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4" name="Text Box 16"/>
          <p:cNvSpPr txBox="1">
            <a:spLocks noChangeArrowheads="1"/>
          </p:cNvSpPr>
          <p:nvPr/>
        </p:nvSpPr>
        <p:spPr bwMode="auto">
          <a:xfrm>
            <a:off x="3792722" y="3571872"/>
            <a:ext cx="165553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=</a:t>
            </a:r>
            <a:r>
              <a:rPr lang="en-US" sz="3600" dirty="0" smtClean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5÷14</a:t>
            </a:r>
            <a:endParaRPr lang="en-US" sz="3600" dirty="0">
              <a:solidFill>
                <a:srgbClr val="FF33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6" name="Text Box 4"/>
          <p:cNvSpPr txBox="1">
            <a:spLocks noChangeArrowheads="1"/>
          </p:cNvSpPr>
          <p:nvPr/>
        </p:nvSpPr>
        <p:spPr bwMode="auto">
          <a:xfrm>
            <a:off x="1995170" y="4385310"/>
            <a:ext cx="9217025" cy="1077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ea typeface="楷体_GB2312" panose="02010609030101010101" pitchFamily="49" charset="-122"/>
              </a:rPr>
              <a:t>        </a:t>
            </a:r>
            <a:r>
              <a:rPr lang="zh-CN" altLang="en-US" sz="3200" b="0" dirty="0" smtClean="0">
                <a:ea typeface="楷体_GB2312" panose="02010609030101010101" pitchFamily="49" charset="-122"/>
              </a:rPr>
              <a:t>用</a:t>
            </a:r>
            <a:r>
              <a:rPr lang="zh-CN" altLang="en-US" sz="3200" b="0" dirty="0">
                <a:ea typeface="楷体_GB2312" panose="02010609030101010101" pitchFamily="49" charset="-122"/>
              </a:rPr>
              <a:t>分子除以分母除不尽时，可以根据需要按“</a:t>
            </a:r>
            <a:r>
              <a:rPr lang="zh-CN" altLang="en-US" sz="3200" b="0" dirty="0">
                <a:solidFill>
                  <a:srgbClr val="FF0000"/>
                </a:solidFill>
                <a:ea typeface="楷体_GB2312" panose="02010609030101010101" pitchFamily="49" charset="-122"/>
              </a:rPr>
              <a:t>四舍五入</a:t>
            </a:r>
            <a:r>
              <a:rPr lang="zh-CN" altLang="en-US" sz="3200" b="0" dirty="0">
                <a:ea typeface="楷体_GB2312" panose="02010609030101010101" pitchFamily="49" charset="-122"/>
              </a:rPr>
              <a:t>”法保留几位小数。</a:t>
            </a:r>
          </a:p>
        </p:txBody>
      </p:sp>
      <p:sp>
        <p:nvSpPr>
          <p:cNvPr id="9" name="矩形 8"/>
          <p:cNvSpPr/>
          <p:nvPr/>
        </p:nvSpPr>
        <p:spPr>
          <a:xfrm>
            <a:off x="5337369" y="3560248"/>
            <a:ext cx="18101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≈ 0.36</a:t>
            </a:r>
            <a:endParaRPr lang="en-US" altLang="zh-CN" sz="3600" dirty="0">
              <a:solidFill>
                <a:srgbClr val="FF33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960852" y="2551608"/>
            <a:ext cx="18101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≈ 0.22</a:t>
            </a:r>
            <a:endParaRPr lang="en-US" altLang="zh-CN" sz="3600" dirty="0">
              <a:solidFill>
                <a:srgbClr val="FF33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5" name="TextBox 16"/>
          <p:cNvSpPr txBox="1"/>
          <p:nvPr/>
        </p:nvSpPr>
        <p:spPr>
          <a:xfrm>
            <a:off x="3290887" y="237873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56" name="TextBox 17"/>
          <p:cNvSpPr txBox="1"/>
          <p:nvPr/>
        </p:nvSpPr>
        <p:spPr>
          <a:xfrm>
            <a:off x="3310635" y="278420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3271560" y="2887333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16"/>
          <p:cNvSpPr txBox="1"/>
          <p:nvPr/>
        </p:nvSpPr>
        <p:spPr>
          <a:xfrm>
            <a:off x="3283345" y="338684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59" name="TextBox 17"/>
          <p:cNvSpPr txBox="1"/>
          <p:nvPr/>
        </p:nvSpPr>
        <p:spPr>
          <a:xfrm>
            <a:off x="3158818" y="3792315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3233676" y="3895445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1995170" y="5430520"/>
            <a:ext cx="921766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   </a:t>
            </a:r>
            <a:r>
              <a:rPr lang="en-US" altLang="zh-CN" sz="32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 </a:t>
            </a:r>
            <a:r>
              <a:rPr lang="zh-CN" altLang="zh-CN" sz="32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保留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两位小数</a:t>
            </a:r>
            <a:r>
              <a:rPr lang="en-US" altLang="zh-CN" sz="3200" dirty="0">
                <a:solidFill>
                  <a:srgbClr val="FF0000"/>
                </a:solidFill>
                <a:latin typeface="方正书宋_GBK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先除到小数点后面的第三位</a:t>
            </a:r>
            <a:r>
              <a:rPr lang="zh-CN" altLang="en-US" sz="3200" dirty="0">
                <a:solidFill>
                  <a:srgbClr val="FF0000"/>
                </a:solidFill>
                <a:latin typeface="方正书宋_GBK"/>
                <a:cs typeface="Times New Roman" panose="02020603050405020304" pitchFamily="18" charset="0"/>
              </a:rPr>
              <a:t>，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再根据“四舍五入”法保留两位小数。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1" grpId="0" bldLvl="0" autoUpdateAnimBg="0"/>
      <p:bldP spid="12304" grpId="0" bldLvl="0" autoUpdateAnimBg="0"/>
      <p:bldP spid="12306" grpId="0" bldLvl="0" animBg="1" autoUpdateAnimBg="0"/>
      <p:bldP spid="9" grpId="0"/>
      <p:bldP spid="15" grpId="0"/>
      <p:bldP spid="55" grpId="0"/>
      <p:bldP spid="56" grpId="0"/>
      <p:bldP spid="58" grpId="0"/>
      <p:bldP spid="59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" name="Text Box 4"/>
          <p:cNvSpPr txBox="1">
            <a:spLocks noChangeArrowheads="1"/>
          </p:cNvSpPr>
          <p:nvPr/>
        </p:nvSpPr>
        <p:spPr bwMode="auto">
          <a:xfrm>
            <a:off x="2397760" y="1076960"/>
            <a:ext cx="923988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把   、    、 、  、  、  化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成小数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（除不尽的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保留两位小数）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6" name="TextBox 16"/>
          <p:cNvSpPr txBox="1"/>
          <p:nvPr/>
        </p:nvSpPr>
        <p:spPr>
          <a:xfrm>
            <a:off x="3025759" y="90250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57" name="TextBox 17"/>
          <p:cNvSpPr txBox="1"/>
          <p:nvPr/>
        </p:nvSpPr>
        <p:spPr>
          <a:xfrm>
            <a:off x="2890980" y="1307977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2965838" y="1411107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16"/>
          <p:cNvSpPr txBox="1"/>
          <p:nvPr/>
        </p:nvSpPr>
        <p:spPr>
          <a:xfrm>
            <a:off x="3899092" y="918157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60" name="TextBox 17"/>
          <p:cNvSpPr txBox="1"/>
          <p:nvPr/>
        </p:nvSpPr>
        <p:spPr>
          <a:xfrm>
            <a:off x="3761724" y="1323630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100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3836582" y="1426760"/>
            <a:ext cx="730171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16"/>
          <p:cNvSpPr txBox="1"/>
          <p:nvPr/>
        </p:nvSpPr>
        <p:spPr>
          <a:xfrm>
            <a:off x="4929381" y="92711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63" name="TextBox 17"/>
          <p:cNvSpPr txBox="1"/>
          <p:nvPr/>
        </p:nvSpPr>
        <p:spPr>
          <a:xfrm>
            <a:off x="4931261" y="133259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4910054" y="1435721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16"/>
          <p:cNvSpPr txBox="1"/>
          <p:nvPr/>
        </p:nvSpPr>
        <p:spPr>
          <a:xfrm>
            <a:off x="5654587" y="91815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66" name="TextBox 17"/>
          <p:cNvSpPr txBox="1"/>
          <p:nvPr/>
        </p:nvSpPr>
        <p:spPr>
          <a:xfrm>
            <a:off x="5560402" y="1323630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5635260" y="1426760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16"/>
          <p:cNvSpPr txBox="1"/>
          <p:nvPr/>
        </p:nvSpPr>
        <p:spPr>
          <a:xfrm>
            <a:off x="6534403" y="90949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69" name="TextBox 17"/>
          <p:cNvSpPr txBox="1"/>
          <p:nvPr/>
        </p:nvSpPr>
        <p:spPr>
          <a:xfrm>
            <a:off x="6554151" y="131497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6515076" y="1418101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16"/>
          <p:cNvSpPr txBox="1"/>
          <p:nvPr/>
        </p:nvSpPr>
        <p:spPr>
          <a:xfrm>
            <a:off x="7274231" y="90250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72" name="TextBox 17"/>
          <p:cNvSpPr txBox="1"/>
          <p:nvPr/>
        </p:nvSpPr>
        <p:spPr>
          <a:xfrm>
            <a:off x="7149704" y="1307977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7224562" y="1411107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组合 73"/>
          <p:cNvGrpSpPr/>
          <p:nvPr/>
        </p:nvGrpSpPr>
        <p:grpSpPr>
          <a:xfrm>
            <a:off x="1344295" y="1098550"/>
            <a:ext cx="882015" cy="783590"/>
            <a:chOff x="13058" y="9214"/>
            <a:chExt cx="1389" cy="1234"/>
          </a:xfrm>
        </p:grpSpPr>
        <p:sp>
          <p:nvSpPr>
            <p:cNvPr id="75" name="圆角矩形 74"/>
            <p:cNvSpPr/>
            <p:nvPr/>
          </p:nvSpPr>
          <p:spPr>
            <a:xfrm>
              <a:off x="13131" y="9541"/>
              <a:ext cx="1244" cy="739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文本框 26"/>
            <p:cNvSpPr txBox="1"/>
            <p:nvPr/>
          </p:nvSpPr>
          <p:spPr>
            <a:xfrm>
              <a:off x="13058" y="9214"/>
              <a:ext cx="1389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例</a:t>
              </a:r>
              <a:r>
                <a:rPr lang="en-US" alt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2</a:t>
              </a:r>
            </a:p>
          </p:txBody>
        </p:sp>
      </p:grpSp>
      <p:sp>
        <p:nvSpPr>
          <p:cNvPr id="77" name="Text Box 12"/>
          <p:cNvSpPr txBox="1">
            <a:spLocks noChangeArrowheads="1"/>
          </p:cNvSpPr>
          <p:nvPr/>
        </p:nvSpPr>
        <p:spPr bwMode="auto">
          <a:xfrm>
            <a:off x="2195424" y="3436095"/>
            <a:ext cx="171331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=3÷4             </a:t>
            </a:r>
            <a:endParaRPr lang="en-US" sz="3600" dirty="0">
              <a:solidFill>
                <a:srgbClr val="FF33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2113297" y="4535202"/>
            <a:ext cx="15124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=2÷9</a:t>
            </a:r>
            <a:endParaRPr lang="en-US" sz="3600" dirty="0">
              <a:solidFill>
                <a:srgbClr val="FF33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6564812" y="2565979"/>
            <a:ext cx="201538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= 0.39           </a:t>
            </a:r>
            <a:endParaRPr lang="en-US" sz="3600" dirty="0">
              <a:solidFill>
                <a:srgbClr val="FF33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8" name="Text Box 15"/>
          <p:cNvSpPr txBox="1">
            <a:spLocks noChangeArrowheads="1"/>
          </p:cNvSpPr>
          <p:nvPr/>
        </p:nvSpPr>
        <p:spPr bwMode="auto">
          <a:xfrm>
            <a:off x="6438421" y="3436095"/>
            <a:ext cx="19176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= </a:t>
            </a:r>
            <a:r>
              <a:rPr lang="en-US" sz="3600" dirty="0" smtClean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9÷40</a:t>
            </a:r>
            <a:endParaRPr lang="en-US" sz="3600" dirty="0">
              <a:solidFill>
                <a:srgbClr val="FF33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4" name="Text Box 16"/>
          <p:cNvSpPr txBox="1">
            <a:spLocks noChangeArrowheads="1"/>
          </p:cNvSpPr>
          <p:nvPr/>
        </p:nvSpPr>
        <p:spPr bwMode="auto">
          <a:xfrm>
            <a:off x="6516647" y="4532190"/>
            <a:ext cx="165553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=</a:t>
            </a:r>
            <a:r>
              <a:rPr lang="en-US" sz="3600" dirty="0" smtClean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5÷14</a:t>
            </a:r>
            <a:endParaRPr lang="en-US" sz="3600" dirty="0">
              <a:solidFill>
                <a:srgbClr val="FF33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5" name="Text Box 17"/>
          <p:cNvSpPr txBox="1">
            <a:spLocks noChangeArrowheads="1"/>
          </p:cNvSpPr>
          <p:nvPr/>
        </p:nvSpPr>
        <p:spPr bwMode="auto">
          <a:xfrm>
            <a:off x="2201140" y="2480343"/>
            <a:ext cx="168613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= 0.7           </a:t>
            </a:r>
          </a:p>
        </p:txBody>
      </p:sp>
      <p:sp>
        <p:nvSpPr>
          <p:cNvPr id="12306" name="Text Box 4"/>
          <p:cNvSpPr txBox="1">
            <a:spLocks noChangeArrowheads="1"/>
          </p:cNvSpPr>
          <p:nvPr/>
        </p:nvSpPr>
        <p:spPr bwMode="auto">
          <a:xfrm>
            <a:off x="1589405" y="5437505"/>
            <a:ext cx="9029700" cy="1077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ea typeface="楷体_GB2312" panose="02010609030101010101" pitchFamily="49" charset="-122"/>
              </a:rPr>
              <a:t>        用</a:t>
            </a:r>
            <a:r>
              <a:rPr lang="zh-CN" altLang="en-US" sz="3200" dirty="0">
                <a:ea typeface="楷体_GB2312" panose="02010609030101010101" pitchFamily="49" charset="-122"/>
              </a:rPr>
              <a:t>分子除以分母除不尽时，可以根据需要按“</a:t>
            </a:r>
            <a:r>
              <a:rPr lang="zh-CN" altLang="en-US" sz="3200" dirty="0">
                <a:solidFill>
                  <a:srgbClr val="FF0000"/>
                </a:solidFill>
                <a:ea typeface="楷体_GB2312" panose="02010609030101010101" pitchFamily="49" charset="-122"/>
              </a:rPr>
              <a:t>四舍五入</a:t>
            </a:r>
            <a:r>
              <a:rPr lang="zh-CN" altLang="en-US" sz="3200" dirty="0">
                <a:ea typeface="楷体_GB2312" panose="02010609030101010101" pitchFamily="49" charset="-122"/>
              </a:rPr>
              <a:t>”法保留几位小数。</a:t>
            </a:r>
          </a:p>
        </p:txBody>
      </p:sp>
      <p:sp>
        <p:nvSpPr>
          <p:cNvPr id="79" name="矩形 78"/>
          <p:cNvSpPr/>
          <p:nvPr/>
        </p:nvSpPr>
        <p:spPr>
          <a:xfrm>
            <a:off x="3496481" y="3494490"/>
            <a:ext cx="18117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= 0.75 </a:t>
            </a:r>
            <a:endParaRPr lang="zh-CN" altLang="en-US" sz="3600" dirty="0"/>
          </a:p>
        </p:txBody>
      </p:sp>
      <p:sp>
        <p:nvSpPr>
          <p:cNvPr id="80" name="矩形 79"/>
          <p:cNvSpPr/>
          <p:nvPr/>
        </p:nvSpPr>
        <p:spPr>
          <a:xfrm>
            <a:off x="8061294" y="4520566"/>
            <a:ext cx="18101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≈ 0.36</a:t>
            </a:r>
            <a:endParaRPr lang="en-US" altLang="zh-CN" sz="3600" dirty="0">
              <a:solidFill>
                <a:srgbClr val="FF33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3388005" y="4557938"/>
            <a:ext cx="18101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≈ 0.22</a:t>
            </a:r>
            <a:endParaRPr lang="en-US" altLang="zh-CN" sz="3600" dirty="0">
              <a:solidFill>
                <a:srgbClr val="FF33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8166414" y="3484192"/>
            <a:ext cx="18117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= 0.225</a:t>
            </a:r>
            <a:endParaRPr lang="zh-CN" altLang="en-US" sz="3600" dirty="0"/>
          </a:p>
        </p:txBody>
      </p:sp>
      <p:sp>
        <p:nvSpPr>
          <p:cNvPr id="83" name="TextBox 16"/>
          <p:cNvSpPr txBox="1"/>
          <p:nvPr/>
        </p:nvSpPr>
        <p:spPr>
          <a:xfrm>
            <a:off x="1772698" y="234271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84" name="TextBox 17"/>
          <p:cNvSpPr txBox="1"/>
          <p:nvPr/>
        </p:nvSpPr>
        <p:spPr>
          <a:xfrm>
            <a:off x="1637919" y="2748190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85" name="直接连接符 84"/>
          <p:cNvCxnSpPr/>
          <p:nvPr/>
        </p:nvCxnSpPr>
        <p:spPr>
          <a:xfrm>
            <a:off x="1712777" y="2851320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16"/>
          <p:cNvSpPr txBox="1"/>
          <p:nvPr/>
        </p:nvSpPr>
        <p:spPr>
          <a:xfrm>
            <a:off x="5918406" y="2425731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87" name="TextBox 17"/>
          <p:cNvSpPr txBox="1"/>
          <p:nvPr/>
        </p:nvSpPr>
        <p:spPr>
          <a:xfrm>
            <a:off x="5781038" y="2831204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100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88" name="直接连接符 87"/>
          <p:cNvCxnSpPr/>
          <p:nvPr/>
        </p:nvCxnSpPr>
        <p:spPr>
          <a:xfrm>
            <a:off x="5855896" y="2934334"/>
            <a:ext cx="730171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16"/>
          <p:cNvSpPr txBox="1"/>
          <p:nvPr/>
        </p:nvSpPr>
        <p:spPr>
          <a:xfrm>
            <a:off x="1744048" y="329653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90" name="TextBox 17"/>
          <p:cNvSpPr txBox="1"/>
          <p:nvPr/>
        </p:nvSpPr>
        <p:spPr>
          <a:xfrm>
            <a:off x="1745928" y="370200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1724721" y="3805136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16"/>
          <p:cNvSpPr txBox="1"/>
          <p:nvPr/>
        </p:nvSpPr>
        <p:spPr>
          <a:xfrm>
            <a:off x="5981124" y="328471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93" name="TextBox 17"/>
          <p:cNvSpPr txBox="1"/>
          <p:nvPr/>
        </p:nvSpPr>
        <p:spPr>
          <a:xfrm>
            <a:off x="5886939" y="3690184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94" name="直接连接符 93"/>
          <p:cNvCxnSpPr/>
          <p:nvPr/>
        </p:nvCxnSpPr>
        <p:spPr>
          <a:xfrm>
            <a:off x="5961797" y="3793314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16"/>
          <p:cNvSpPr txBox="1"/>
          <p:nvPr/>
        </p:nvSpPr>
        <p:spPr>
          <a:xfrm>
            <a:off x="1718040" y="438506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96" name="TextBox 17"/>
          <p:cNvSpPr txBox="1"/>
          <p:nvPr/>
        </p:nvSpPr>
        <p:spPr>
          <a:xfrm>
            <a:off x="1737788" y="479053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97" name="直接连接符 96"/>
          <p:cNvCxnSpPr/>
          <p:nvPr/>
        </p:nvCxnSpPr>
        <p:spPr>
          <a:xfrm>
            <a:off x="1698713" y="4893663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16"/>
          <p:cNvSpPr txBox="1"/>
          <p:nvPr/>
        </p:nvSpPr>
        <p:spPr>
          <a:xfrm>
            <a:off x="6007270" y="434716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99" name="TextBox 17"/>
          <p:cNvSpPr txBox="1"/>
          <p:nvPr/>
        </p:nvSpPr>
        <p:spPr>
          <a:xfrm>
            <a:off x="5882743" y="4752633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100" name="直接连接符 99"/>
          <p:cNvCxnSpPr/>
          <p:nvPr/>
        </p:nvCxnSpPr>
        <p:spPr>
          <a:xfrm>
            <a:off x="5957601" y="4855763"/>
            <a:ext cx="45137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12301" grpId="0"/>
      <p:bldP spid="12302" grpId="0"/>
      <p:bldP spid="78" grpId="0"/>
      <p:bldP spid="12304" grpId="0"/>
      <p:bldP spid="12305" grpId="0" bldLvl="0" animBg="1"/>
      <p:bldP spid="12306" grpId="0" bldLvl="0" animBg="1"/>
      <p:bldP spid="79" grpId="0"/>
      <p:bldP spid="80" grpId="0"/>
      <p:bldP spid="81" grpId="0"/>
      <p:bldP spid="8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904829" y="1523137"/>
            <a:ext cx="2376264" cy="646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一般方法</a:t>
            </a:r>
            <a:r>
              <a:rPr lang="en-US" altLang="zh-CN" sz="3600" dirty="0" smtClean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:</a:t>
            </a:r>
          </a:p>
        </p:txBody>
      </p:sp>
      <p:sp>
        <p:nvSpPr>
          <p:cNvPr id="9" name="双波形 8"/>
          <p:cNvSpPr/>
          <p:nvPr/>
        </p:nvSpPr>
        <p:spPr>
          <a:xfrm>
            <a:off x="3828966" y="474891"/>
            <a:ext cx="5760640" cy="792088"/>
          </a:xfrm>
          <a:prstGeom prst="doubleWav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分数化成小数的方法</a:t>
            </a: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1726565" y="3429000"/>
            <a:ext cx="2993390" cy="646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</a:rPr>
              <a:t> </a:t>
            </a:r>
            <a:r>
              <a:rPr lang="zh-CN" altLang="en-US" sz="3600" dirty="0" smtClean="0">
                <a:solidFill>
                  <a:srgbClr val="FF0000"/>
                </a:solidFill>
              </a:rPr>
              <a:t>特殊方法：</a:t>
            </a: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1726565" y="4077335"/>
            <a:ext cx="9897745" cy="646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3600" dirty="0"/>
              <a:t>①分母是</a:t>
            </a:r>
            <a:r>
              <a:rPr lang="en-US" altLang="zh-CN" sz="3600" dirty="0"/>
              <a:t>10,100,1000,…</a:t>
            </a:r>
            <a:r>
              <a:rPr lang="zh-CN" altLang="en-US" sz="3600" dirty="0"/>
              <a:t>时</a:t>
            </a:r>
            <a:r>
              <a:rPr lang="en-US" altLang="zh-CN" sz="3600" dirty="0"/>
              <a:t>,</a:t>
            </a:r>
            <a:r>
              <a:rPr lang="zh-CN" altLang="en-US" sz="3600" dirty="0"/>
              <a:t>直接写成小数。</a:t>
            </a:r>
            <a:endParaRPr lang="zh-CN" altLang="zh-CN" sz="3600" dirty="0"/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1905308" y="2161633"/>
            <a:ext cx="8208912" cy="120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3600" dirty="0" smtClean="0"/>
              <a:t>         用</a:t>
            </a:r>
            <a:r>
              <a:rPr lang="zh-CN" altLang="en-US" sz="3600" dirty="0"/>
              <a:t>分子</a:t>
            </a:r>
            <a:r>
              <a:rPr lang="en-US" altLang="zh-CN" sz="3600" dirty="0"/>
              <a:t>÷</a:t>
            </a:r>
            <a:r>
              <a:rPr lang="zh-CN" altLang="en-US" sz="3600" dirty="0"/>
              <a:t>分母</a:t>
            </a:r>
            <a:r>
              <a:rPr lang="en-US" altLang="zh-CN" sz="3600" dirty="0"/>
              <a:t>(</a:t>
            </a:r>
            <a:r>
              <a:rPr lang="zh-CN" altLang="en-US" sz="3600" dirty="0"/>
              <a:t>除不尽</a:t>
            </a:r>
            <a:r>
              <a:rPr lang="zh-CN" altLang="en-US" sz="3600" dirty="0" smtClean="0"/>
              <a:t>时按要求</a:t>
            </a:r>
            <a:r>
              <a:rPr lang="zh-CN" altLang="en-US" sz="3600" dirty="0"/>
              <a:t>保留几位小数</a:t>
            </a:r>
            <a:r>
              <a:rPr lang="en-US" altLang="zh-CN" sz="3600" dirty="0"/>
              <a:t>)</a:t>
            </a:r>
            <a:r>
              <a:rPr lang="zh-CN" altLang="en-US" sz="3600" dirty="0"/>
              <a:t>。</a:t>
            </a:r>
          </a:p>
        </p:txBody>
      </p: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1761490" y="4869180"/>
            <a:ext cx="9633585" cy="1477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600" dirty="0"/>
              <a:t>②分母是</a:t>
            </a:r>
            <a:r>
              <a:rPr lang="en-US" altLang="zh-CN" sz="3600" dirty="0"/>
              <a:t>10,100,1000,…</a:t>
            </a:r>
            <a:r>
              <a:rPr lang="zh-CN" altLang="en-US" sz="3600" dirty="0"/>
              <a:t>的因数时</a:t>
            </a:r>
            <a:r>
              <a:rPr lang="en-US" altLang="zh-CN" sz="3600" dirty="0"/>
              <a:t>,</a:t>
            </a:r>
            <a:r>
              <a:rPr lang="zh-CN" altLang="en-US" sz="3600" dirty="0"/>
              <a:t>可化成分母是</a:t>
            </a:r>
            <a:r>
              <a:rPr lang="en-US" altLang="zh-CN" sz="3600" dirty="0"/>
              <a:t>10,100,1000,…</a:t>
            </a:r>
            <a:r>
              <a:rPr lang="zh-CN" altLang="en-US" sz="3600" dirty="0"/>
              <a:t>的分数</a:t>
            </a:r>
            <a:r>
              <a:rPr lang="en-US" altLang="zh-CN" sz="3600" dirty="0"/>
              <a:t>,</a:t>
            </a:r>
            <a:r>
              <a:rPr lang="zh-CN" altLang="en-US" sz="3600" dirty="0"/>
              <a:t>再写成小数。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10" grpId="0" bldLvl="0" animBg="1" autoUpdateAnimBg="0"/>
      <p:bldP spid="11" grpId="0" bldLvl="0" animBg="1" autoUpdateAnimBg="0"/>
      <p:bldP spid="12" grpId="0" bldLvl="0" animBg="1" autoUpdateAnimBg="0"/>
      <p:bldP spid="17" grpId="0" bldLvl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7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188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190" name="图片 18" descr="图片8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91" name="图片 19" descr="xzgj"/>
              <p:cNvPicPr>
                <a:picLocks noChangeAspect="1"/>
              </p:cNvPicPr>
              <p:nvPr/>
            </p:nvPicPr>
            <p:blipFill>
              <a:blip r:embed="rId8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89" name="图片 17" descr="xkdr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MH_Other_1"/>
          <p:cNvSpPr/>
          <p:nvPr>
            <p:custDataLst>
              <p:tags r:id="rId1"/>
            </p:custDataLst>
          </p:nvPr>
        </p:nvSpPr>
        <p:spPr>
          <a:xfrm rot="20387656">
            <a:off x="766989" y="149901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MH_SubTitle_1"/>
          <p:cNvSpPr/>
          <p:nvPr>
            <p:custDataLst>
              <p:tags r:id="rId2"/>
            </p:custDataLst>
          </p:nvPr>
        </p:nvSpPr>
        <p:spPr>
          <a:xfrm rot="20976448">
            <a:off x="395746" y="224072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MH_Other_2"/>
          <p:cNvSpPr/>
          <p:nvPr>
            <p:custDataLst>
              <p:tags r:id="rId3"/>
            </p:custDataLst>
          </p:nvPr>
        </p:nvSpPr>
        <p:spPr>
          <a:xfrm rot="18620799">
            <a:off x="1130031" y="123545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2886900" y="1073287"/>
            <a:ext cx="9036496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把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0.7 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     、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0.25 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       、     、       这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6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个数按从小到大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的顺序排列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起来。</a:t>
            </a:r>
          </a:p>
        </p:txBody>
      </p:sp>
      <p:grpSp>
        <p:nvGrpSpPr>
          <p:cNvPr id="16395" name="Group 11"/>
          <p:cNvGrpSpPr/>
          <p:nvPr/>
        </p:nvGrpSpPr>
        <p:grpSpPr bwMode="auto">
          <a:xfrm>
            <a:off x="4440555" y="1074072"/>
            <a:ext cx="780461" cy="973138"/>
            <a:chOff x="4209" y="1277"/>
            <a:chExt cx="318" cy="613"/>
          </a:xfrm>
        </p:grpSpPr>
        <p:sp>
          <p:nvSpPr>
            <p:cNvPr id="16396" name="Text Box 12"/>
            <p:cNvSpPr txBox="1">
              <a:spLocks noChangeArrowheads="1"/>
            </p:cNvSpPr>
            <p:nvPr/>
          </p:nvSpPr>
          <p:spPr bwMode="auto">
            <a:xfrm>
              <a:off x="4209" y="1522"/>
              <a:ext cx="31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10</a:t>
              </a:r>
            </a:p>
          </p:txBody>
        </p:sp>
        <p:sp>
          <p:nvSpPr>
            <p:cNvPr id="16397" name="Text Box 13"/>
            <p:cNvSpPr txBox="1">
              <a:spLocks noChangeArrowheads="1"/>
            </p:cNvSpPr>
            <p:nvPr/>
          </p:nvSpPr>
          <p:spPr bwMode="auto">
            <a:xfrm>
              <a:off x="4265" y="1277"/>
              <a:ext cx="22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9</a:t>
              </a:r>
            </a:p>
          </p:txBody>
        </p:sp>
        <p:sp>
          <p:nvSpPr>
            <p:cNvPr id="16398" name="Line 14"/>
            <p:cNvSpPr>
              <a:spLocks noChangeShapeType="1"/>
            </p:cNvSpPr>
            <p:nvPr/>
          </p:nvSpPr>
          <p:spPr bwMode="auto">
            <a:xfrm>
              <a:off x="4213" y="1562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16399" name="Group 15"/>
          <p:cNvGrpSpPr/>
          <p:nvPr/>
        </p:nvGrpSpPr>
        <p:grpSpPr bwMode="auto">
          <a:xfrm>
            <a:off x="6540418" y="1060689"/>
            <a:ext cx="1310585" cy="1011238"/>
            <a:chOff x="3734" y="2835"/>
            <a:chExt cx="534" cy="637"/>
          </a:xfrm>
        </p:grpSpPr>
        <p:sp>
          <p:nvSpPr>
            <p:cNvPr id="16400" name="Text Box 16"/>
            <p:cNvSpPr txBox="1">
              <a:spLocks noChangeArrowheads="1"/>
            </p:cNvSpPr>
            <p:nvPr/>
          </p:nvSpPr>
          <p:spPr bwMode="auto">
            <a:xfrm>
              <a:off x="3734" y="3104"/>
              <a:ext cx="450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100</a:t>
              </a:r>
            </a:p>
          </p:txBody>
        </p:sp>
        <p:sp>
          <p:nvSpPr>
            <p:cNvPr id="16401" name="Text Box 17"/>
            <p:cNvSpPr txBox="1">
              <a:spLocks noChangeArrowheads="1"/>
            </p:cNvSpPr>
            <p:nvPr/>
          </p:nvSpPr>
          <p:spPr bwMode="auto">
            <a:xfrm>
              <a:off x="3791" y="2835"/>
              <a:ext cx="47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43</a:t>
              </a:r>
            </a:p>
          </p:txBody>
        </p:sp>
        <p:sp>
          <p:nvSpPr>
            <p:cNvPr id="16402" name="Line 18"/>
            <p:cNvSpPr>
              <a:spLocks noChangeShapeType="1"/>
            </p:cNvSpPr>
            <p:nvPr/>
          </p:nvSpPr>
          <p:spPr bwMode="auto">
            <a:xfrm>
              <a:off x="3781" y="3144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16403" name="Group 19"/>
          <p:cNvGrpSpPr/>
          <p:nvPr/>
        </p:nvGrpSpPr>
        <p:grpSpPr bwMode="auto">
          <a:xfrm>
            <a:off x="7584360" y="993886"/>
            <a:ext cx="780461" cy="1052513"/>
            <a:chOff x="4008" y="1227"/>
            <a:chExt cx="318" cy="663"/>
          </a:xfrm>
        </p:grpSpPr>
        <p:sp>
          <p:nvSpPr>
            <p:cNvPr id="16404" name="Text Box 20"/>
            <p:cNvSpPr txBox="1">
              <a:spLocks noChangeArrowheads="1"/>
            </p:cNvSpPr>
            <p:nvPr/>
          </p:nvSpPr>
          <p:spPr bwMode="auto">
            <a:xfrm>
              <a:off x="4008" y="1522"/>
              <a:ext cx="31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25</a:t>
              </a:r>
            </a:p>
          </p:txBody>
        </p:sp>
        <p:sp>
          <p:nvSpPr>
            <p:cNvPr id="16405" name="Text Box 21"/>
            <p:cNvSpPr txBox="1">
              <a:spLocks noChangeArrowheads="1"/>
            </p:cNvSpPr>
            <p:nvPr/>
          </p:nvSpPr>
          <p:spPr bwMode="auto">
            <a:xfrm>
              <a:off x="4032" y="1227"/>
              <a:ext cx="22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7</a:t>
              </a:r>
            </a:p>
          </p:txBody>
        </p:sp>
        <p:sp>
          <p:nvSpPr>
            <p:cNvPr id="16406" name="Line 22"/>
            <p:cNvSpPr>
              <a:spLocks noChangeShapeType="1"/>
            </p:cNvSpPr>
            <p:nvPr/>
          </p:nvSpPr>
          <p:spPr bwMode="auto">
            <a:xfrm>
              <a:off x="4011" y="1562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16407" name="Group 23"/>
          <p:cNvGrpSpPr/>
          <p:nvPr/>
        </p:nvGrpSpPr>
        <p:grpSpPr bwMode="auto">
          <a:xfrm>
            <a:off x="8553994" y="1072000"/>
            <a:ext cx="780461" cy="1003300"/>
            <a:chOff x="2932" y="1443"/>
            <a:chExt cx="318" cy="632"/>
          </a:xfrm>
        </p:grpSpPr>
        <p:sp>
          <p:nvSpPr>
            <p:cNvPr id="16408" name="Text Box 24"/>
            <p:cNvSpPr txBox="1">
              <a:spLocks noChangeArrowheads="1"/>
            </p:cNvSpPr>
            <p:nvPr/>
          </p:nvSpPr>
          <p:spPr bwMode="auto">
            <a:xfrm>
              <a:off x="2932" y="1707"/>
              <a:ext cx="31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47</a:t>
              </a:r>
            </a:p>
          </p:txBody>
        </p:sp>
        <p:sp>
          <p:nvSpPr>
            <p:cNvPr id="16409" name="Text Box 25"/>
            <p:cNvSpPr txBox="1">
              <a:spLocks noChangeArrowheads="1"/>
            </p:cNvSpPr>
            <p:nvPr/>
          </p:nvSpPr>
          <p:spPr bwMode="auto">
            <a:xfrm>
              <a:off x="2937" y="1443"/>
              <a:ext cx="300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13</a:t>
              </a:r>
            </a:p>
          </p:txBody>
        </p:sp>
        <p:sp>
          <p:nvSpPr>
            <p:cNvPr id="16410" name="Line 26"/>
            <p:cNvSpPr>
              <a:spLocks noChangeShapeType="1"/>
            </p:cNvSpPr>
            <p:nvPr/>
          </p:nvSpPr>
          <p:spPr bwMode="auto">
            <a:xfrm>
              <a:off x="2936" y="1747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16438" name="Group 54"/>
          <p:cNvGrpSpPr/>
          <p:nvPr/>
        </p:nvGrpSpPr>
        <p:grpSpPr bwMode="auto">
          <a:xfrm>
            <a:off x="3491619" y="3677562"/>
            <a:ext cx="2466549" cy="1538289"/>
            <a:chOff x="877" y="1550"/>
            <a:chExt cx="1005" cy="969"/>
          </a:xfrm>
        </p:grpSpPr>
        <p:grpSp>
          <p:nvGrpSpPr>
            <p:cNvPr id="16411" name="Group 27"/>
            <p:cNvGrpSpPr/>
            <p:nvPr/>
          </p:nvGrpSpPr>
          <p:grpSpPr bwMode="auto">
            <a:xfrm>
              <a:off x="877" y="1550"/>
              <a:ext cx="332" cy="969"/>
              <a:chOff x="3969" y="1232"/>
              <a:chExt cx="318" cy="969"/>
            </a:xfrm>
          </p:grpSpPr>
          <p:sp>
            <p:nvSpPr>
              <p:cNvPr id="16412" name="Text Box 28"/>
              <p:cNvSpPr txBox="1">
                <a:spLocks noChangeArrowheads="1"/>
              </p:cNvSpPr>
              <p:nvPr/>
            </p:nvSpPr>
            <p:spPr bwMode="auto">
              <a:xfrm>
                <a:off x="3969" y="1522"/>
                <a:ext cx="318" cy="67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>
                    <a:solidFill>
                      <a:srgbClr val="FF0000"/>
                    </a:solidFill>
                    <a:latin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16413" name="Text Box 29"/>
              <p:cNvSpPr txBox="1">
                <a:spLocks noChangeArrowheads="1"/>
              </p:cNvSpPr>
              <p:nvPr/>
            </p:nvSpPr>
            <p:spPr bwMode="auto">
              <a:xfrm>
                <a:off x="4025" y="1232"/>
                <a:ext cx="227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dirty="0">
                    <a:solidFill>
                      <a:srgbClr val="FF0000"/>
                    </a:solidFill>
                    <a:latin typeface="Arial" panose="020B0604020202020204" pitchFamily="34" charset="0"/>
                  </a:rPr>
                  <a:t>9</a:t>
                </a:r>
              </a:p>
            </p:txBody>
          </p:sp>
          <p:sp>
            <p:nvSpPr>
              <p:cNvPr id="16414" name="Line 30"/>
              <p:cNvSpPr>
                <a:spLocks noChangeShapeType="1"/>
              </p:cNvSpPr>
              <p:nvPr/>
            </p:nvSpPr>
            <p:spPr bwMode="auto">
              <a:xfrm>
                <a:off x="4011" y="1562"/>
                <a:ext cx="227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3200"/>
              </a:p>
            </p:txBody>
          </p:sp>
        </p:grpSp>
        <p:sp>
          <p:nvSpPr>
            <p:cNvPr id="16415" name="Text Box 31"/>
            <p:cNvSpPr txBox="1">
              <a:spLocks noChangeArrowheads="1"/>
            </p:cNvSpPr>
            <p:nvPr/>
          </p:nvSpPr>
          <p:spPr bwMode="auto">
            <a:xfrm>
              <a:off x="1126" y="1706"/>
              <a:ext cx="756" cy="6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solidFill>
                    <a:srgbClr val="FF0000"/>
                  </a:solidFill>
                </a:rPr>
                <a:t>﹦</a:t>
              </a:r>
              <a:r>
                <a:rPr lang="en-US" altLang="zh-CN" sz="3200">
                  <a:solidFill>
                    <a:srgbClr val="FF0000"/>
                  </a:solidFill>
                  <a:latin typeface="Arial" panose="020B0604020202020204" pitchFamily="34" charset="0"/>
                </a:rPr>
                <a:t>0</a:t>
              </a:r>
              <a:r>
                <a:rPr lang="en-US" altLang="zh-CN" sz="3200">
                  <a:solidFill>
                    <a:srgbClr val="FF0000"/>
                  </a:solidFill>
                  <a:latin typeface="宋体" panose="02010600030101010101" pitchFamily="2" charset="-122"/>
                </a:rPr>
                <a:t>.</a:t>
              </a:r>
              <a:r>
                <a:rPr lang="en-US" altLang="zh-CN" sz="3200">
                  <a:solidFill>
                    <a:srgbClr val="FF0000"/>
                  </a:solidFill>
                  <a:latin typeface="Arial" panose="020B0604020202020204" pitchFamily="34" charset="0"/>
                </a:rPr>
                <a:t>9</a:t>
              </a:r>
            </a:p>
          </p:txBody>
        </p:sp>
      </p:grpSp>
      <p:grpSp>
        <p:nvGrpSpPr>
          <p:cNvPr id="16437" name="Group 53"/>
          <p:cNvGrpSpPr/>
          <p:nvPr/>
        </p:nvGrpSpPr>
        <p:grpSpPr bwMode="auto">
          <a:xfrm>
            <a:off x="7272019" y="3605277"/>
            <a:ext cx="2444461" cy="1546226"/>
            <a:chOff x="2065" y="1499"/>
            <a:chExt cx="996" cy="974"/>
          </a:xfrm>
        </p:grpSpPr>
        <p:grpSp>
          <p:nvGrpSpPr>
            <p:cNvPr id="16416" name="Group 32"/>
            <p:cNvGrpSpPr/>
            <p:nvPr/>
          </p:nvGrpSpPr>
          <p:grpSpPr bwMode="auto">
            <a:xfrm>
              <a:off x="2065" y="1499"/>
              <a:ext cx="532" cy="974"/>
              <a:chOff x="3696" y="2809"/>
              <a:chExt cx="534" cy="974"/>
            </a:xfrm>
          </p:grpSpPr>
          <p:sp>
            <p:nvSpPr>
              <p:cNvPr id="16417" name="Text Box 33"/>
              <p:cNvSpPr txBox="1">
                <a:spLocks noChangeArrowheads="1"/>
              </p:cNvSpPr>
              <p:nvPr/>
            </p:nvSpPr>
            <p:spPr bwMode="auto">
              <a:xfrm>
                <a:off x="3696" y="3104"/>
                <a:ext cx="450" cy="67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>
                    <a:solidFill>
                      <a:srgbClr val="FF0000"/>
                    </a:solidFill>
                    <a:latin typeface="Arial" panose="020B0604020202020204" pitchFamily="34" charset="0"/>
                  </a:rPr>
                  <a:t>100</a:t>
                </a:r>
              </a:p>
            </p:txBody>
          </p:sp>
          <p:sp>
            <p:nvSpPr>
              <p:cNvPr id="16418" name="Text Box 34"/>
              <p:cNvSpPr txBox="1">
                <a:spLocks noChangeArrowheads="1"/>
              </p:cNvSpPr>
              <p:nvPr/>
            </p:nvSpPr>
            <p:spPr bwMode="auto">
              <a:xfrm>
                <a:off x="3753" y="2809"/>
                <a:ext cx="477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dirty="0">
                    <a:solidFill>
                      <a:srgbClr val="FF0000"/>
                    </a:solidFill>
                    <a:latin typeface="Arial" panose="020B0604020202020204" pitchFamily="34" charset="0"/>
                  </a:rPr>
                  <a:t>43</a:t>
                </a:r>
              </a:p>
            </p:txBody>
          </p:sp>
          <p:sp>
            <p:nvSpPr>
              <p:cNvPr id="16419" name="Line 35"/>
              <p:cNvSpPr>
                <a:spLocks noChangeShapeType="1"/>
              </p:cNvSpPr>
              <p:nvPr/>
            </p:nvSpPr>
            <p:spPr bwMode="auto">
              <a:xfrm>
                <a:off x="3781" y="3144"/>
                <a:ext cx="227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3200"/>
              </a:p>
            </p:txBody>
          </p:sp>
        </p:grpSp>
        <p:sp>
          <p:nvSpPr>
            <p:cNvPr id="16420" name="Text Box 36"/>
            <p:cNvSpPr txBox="1">
              <a:spLocks noChangeArrowheads="1"/>
            </p:cNvSpPr>
            <p:nvPr/>
          </p:nvSpPr>
          <p:spPr bwMode="auto">
            <a:xfrm>
              <a:off x="2337" y="1655"/>
              <a:ext cx="724" cy="6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>
                  <a:solidFill>
                    <a:srgbClr val="FF0000"/>
                  </a:solidFill>
                </a:rPr>
                <a:t>﹦</a:t>
              </a:r>
              <a:r>
                <a:rPr lang="en-US" altLang="zh-CN" sz="3200" dirty="0">
                  <a:solidFill>
                    <a:srgbClr val="FF0000"/>
                  </a:solidFill>
                  <a:latin typeface="Arial" panose="020B0604020202020204" pitchFamily="34" charset="0"/>
                </a:rPr>
                <a:t>0</a:t>
              </a:r>
              <a:r>
                <a:rPr lang="en-US" altLang="zh-CN" sz="3200" dirty="0">
                  <a:solidFill>
                    <a:srgbClr val="FF0000"/>
                  </a:solidFill>
                  <a:latin typeface="宋体" panose="02010600030101010101" pitchFamily="2" charset="-122"/>
                </a:rPr>
                <a:t>.</a:t>
              </a:r>
              <a:r>
                <a:rPr lang="en-US" altLang="zh-CN" sz="3200" dirty="0">
                  <a:solidFill>
                    <a:srgbClr val="FF0000"/>
                  </a:solidFill>
                  <a:latin typeface="Arial" panose="020B0604020202020204" pitchFamily="34" charset="0"/>
                </a:rPr>
                <a:t>43</a:t>
              </a:r>
            </a:p>
          </p:txBody>
        </p:sp>
      </p:grpSp>
      <p:grpSp>
        <p:nvGrpSpPr>
          <p:cNvPr id="16426" name="Group 42"/>
          <p:cNvGrpSpPr/>
          <p:nvPr/>
        </p:nvGrpSpPr>
        <p:grpSpPr bwMode="auto">
          <a:xfrm>
            <a:off x="3457265" y="4541561"/>
            <a:ext cx="3880214" cy="1552576"/>
            <a:chOff x="936" y="2030"/>
            <a:chExt cx="1581" cy="978"/>
          </a:xfrm>
        </p:grpSpPr>
        <p:grpSp>
          <p:nvGrpSpPr>
            <p:cNvPr id="16421" name="Group 37"/>
            <p:cNvGrpSpPr/>
            <p:nvPr/>
          </p:nvGrpSpPr>
          <p:grpSpPr bwMode="auto">
            <a:xfrm>
              <a:off x="936" y="2030"/>
              <a:ext cx="318" cy="978"/>
              <a:chOff x="3969" y="1209"/>
              <a:chExt cx="318" cy="1022"/>
            </a:xfrm>
          </p:grpSpPr>
          <p:sp>
            <p:nvSpPr>
              <p:cNvPr id="16422" name="Text Box 38"/>
              <p:cNvSpPr txBox="1">
                <a:spLocks noChangeArrowheads="1"/>
              </p:cNvSpPr>
              <p:nvPr/>
            </p:nvSpPr>
            <p:spPr bwMode="auto">
              <a:xfrm>
                <a:off x="3969" y="1522"/>
                <a:ext cx="318" cy="70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>
                    <a:solidFill>
                      <a:srgbClr val="FF0000"/>
                    </a:solidFill>
                    <a:latin typeface="Arial" panose="020B0604020202020204" pitchFamily="34" charset="0"/>
                  </a:rPr>
                  <a:t>25</a:t>
                </a:r>
              </a:p>
            </p:txBody>
          </p:sp>
          <p:sp>
            <p:nvSpPr>
              <p:cNvPr id="16423" name="Text Box 39"/>
              <p:cNvSpPr txBox="1">
                <a:spLocks noChangeArrowheads="1"/>
              </p:cNvSpPr>
              <p:nvPr/>
            </p:nvSpPr>
            <p:spPr bwMode="auto">
              <a:xfrm>
                <a:off x="4025" y="1209"/>
                <a:ext cx="227" cy="38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dirty="0">
                    <a:solidFill>
                      <a:srgbClr val="FF0000"/>
                    </a:solidFill>
                    <a:latin typeface="Arial" panose="020B0604020202020204" pitchFamily="34" charset="0"/>
                  </a:rPr>
                  <a:t>7</a:t>
                </a:r>
              </a:p>
            </p:txBody>
          </p:sp>
          <p:sp>
            <p:nvSpPr>
              <p:cNvPr id="16424" name="Line 40"/>
              <p:cNvSpPr>
                <a:spLocks noChangeShapeType="1"/>
              </p:cNvSpPr>
              <p:nvPr/>
            </p:nvSpPr>
            <p:spPr bwMode="auto">
              <a:xfrm>
                <a:off x="4011" y="1562"/>
                <a:ext cx="227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3200"/>
              </a:p>
            </p:txBody>
          </p:sp>
        </p:grpSp>
        <p:sp>
          <p:nvSpPr>
            <p:cNvPr id="16425" name="Text Box 41"/>
            <p:cNvSpPr txBox="1">
              <a:spLocks noChangeArrowheads="1"/>
            </p:cNvSpPr>
            <p:nvPr/>
          </p:nvSpPr>
          <p:spPr bwMode="auto">
            <a:xfrm>
              <a:off x="1173" y="2202"/>
              <a:ext cx="1344" cy="6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solidFill>
                    <a:srgbClr val="FF0000"/>
                  </a:solidFill>
                </a:rPr>
                <a:t>﹦</a:t>
              </a:r>
              <a:r>
                <a:rPr lang="en-US" altLang="zh-CN" sz="3200">
                  <a:solidFill>
                    <a:srgbClr val="FF0000"/>
                  </a:solidFill>
                  <a:latin typeface="Arial" panose="020B0604020202020204" pitchFamily="34" charset="0"/>
                </a:rPr>
                <a:t>7÷25</a:t>
              </a:r>
              <a:r>
                <a:rPr lang="en-US" altLang="zh-CN" sz="3200">
                  <a:solidFill>
                    <a:srgbClr val="FF0000"/>
                  </a:solidFill>
                </a:rPr>
                <a:t>﹦</a:t>
              </a:r>
              <a:r>
                <a:rPr lang="en-US" altLang="zh-CN" sz="3200">
                  <a:solidFill>
                    <a:srgbClr val="FF0000"/>
                  </a:solidFill>
                  <a:latin typeface="Arial" panose="020B0604020202020204" pitchFamily="34" charset="0"/>
                </a:rPr>
                <a:t>0</a:t>
              </a:r>
              <a:r>
                <a:rPr lang="en-US" altLang="zh-CN" sz="3200">
                  <a:solidFill>
                    <a:srgbClr val="FF0000"/>
                  </a:solidFill>
                  <a:latin typeface="宋体" panose="02010600030101010101" pitchFamily="2" charset="-122"/>
                </a:rPr>
                <a:t>.</a:t>
              </a:r>
              <a:r>
                <a:rPr lang="en-US" altLang="zh-CN" sz="3200">
                  <a:solidFill>
                    <a:srgbClr val="FF0000"/>
                  </a:solidFill>
                  <a:latin typeface="Arial" panose="020B0604020202020204" pitchFamily="34" charset="0"/>
                </a:rPr>
                <a:t>28</a:t>
              </a:r>
            </a:p>
          </p:txBody>
        </p:sp>
      </p:grpSp>
      <p:grpSp>
        <p:nvGrpSpPr>
          <p:cNvPr id="16439" name="Group 55"/>
          <p:cNvGrpSpPr/>
          <p:nvPr/>
        </p:nvGrpSpPr>
        <p:grpSpPr bwMode="auto">
          <a:xfrm>
            <a:off x="7259517" y="4612346"/>
            <a:ext cx="4054467" cy="1512888"/>
            <a:chOff x="2922" y="2052"/>
            <a:chExt cx="1652" cy="953"/>
          </a:xfrm>
        </p:grpSpPr>
        <p:sp>
          <p:nvSpPr>
            <p:cNvPr id="16432" name="Text Box 48"/>
            <p:cNvSpPr txBox="1">
              <a:spLocks noChangeArrowheads="1"/>
            </p:cNvSpPr>
            <p:nvPr/>
          </p:nvSpPr>
          <p:spPr bwMode="auto">
            <a:xfrm>
              <a:off x="3152" y="2201"/>
              <a:ext cx="1422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>
                  <a:solidFill>
                    <a:srgbClr val="FF0000"/>
                  </a:solidFill>
                </a:rPr>
                <a:t>﹦</a:t>
              </a:r>
              <a:r>
                <a:rPr lang="en-US" altLang="zh-CN" sz="3200" dirty="0">
                  <a:solidFill>
                    <a:srgbClr val="FF0000"/>
                  </a:solidFill>
                  <a:latin typeface="Arial" panose="020B0604020202020204" pitchFamily="34" charset="0"/>
                </a:rPr>
                <a:t>13÷47</a:t>
              </a:r>
              <a:r>
                <a:rPr lang="en-US" altLang="zh-CN" sz="3200" dirty="0">
                  <a:solidFill>
                    <a:srgbClr val="FF0000"/>
                  </a:solidFill>
                </a:rPr>
                <a:t>≈</a:t>
              </a:r>
              <a:r>
                <a:rPr lang="en-US" altLang="zh-CN" sz="3200" dirty="0">
                  <a:solidFill>
                    <a:srgbClr val="FF0000"/>
                  </a:solidFill>
                  <a:latin typeface="Arial" panose="020B0604020202020204" pitchFamily="34" charset="0"/>
                </a:rPr>
                <a:t>0</a:t>
              </a:r>
              <a:r>
                <a:rPr lang="en-US" altLang="zh-CN" sz="3200" dirty="0">
                  <a:solidFill>
                    <a:srgbClr val="FF0000"/>
                  </a:solidFill>
                  <a:latin typeface="宋体" panose="02010600030101010101" pitchFamily="2" charset="-122"/>
                </a:rPr>
                <a:t>.</a:t>
              </a:r>
              <a:r>
                <a:rPr lang="en-US" altLang="zh-CN" sz="3200" dirty="0">
                  <a:solidFill>
                    <a:srgbClr val="FF0000"/>
                  </a:solidFill>
                  <a:latin typeface="Arial" panose="020B0604020202020204" pitchFamily="34" charset="0"/>
                </a:rPr>
                <a:t>277</a:t>
              </a:r>
            </a:p>
          </p:txBody>
        </p:sp>
        <p:grpSp>
          <p:nvGrpSpPr>
            <p:cNvPr id="16433" name="Group 49"/>
            <p:cNvGrpSpPr/>
            <p:nvPr/>
          </p:nvGrpSpPr>
          <p:grpSpPr bwMode="auto">
            <a:xfrm>
              <a:off x="2922" y="2052"/>
              <a:ext cx="324" cy="953"/>
              <a:chOff x="2932" y="1433"/>
              <a:chExt cx="318" cy="953"/>
            </a:xfrm>
          </p:grpSpPr>
          <p:sp>
            <p:nvSpPr>
              <p:cNvPr id="16434" name="Text Box 50"/>
              <p:cNvSpPr txBox="1">
                <a:spLocks noChangeArrowheads="1"/>
              </p:cNvSpPr>
              <p:nvPr/>
            </p:nvSpPr>
            <p:spPr bwMode="auto">
              <a:xfrm>
                <a:off x="2932" y="1707"/>
                <a:ext cx="318" cy="67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>
                    <a:solidFill>
                      <a:srgbClr val="FF0000"/>
                    </a:solidFill>
                    <a:latin typeface="Arial" panose="020B0604020202020204" pitchFamily="34" charset="0"/>
                  </a:rPr>
                  <a:t>47</a:t>
                </a:r>
              </a:p>
            </p:txBody>
          </p:sp>
          <p:sp>
            <p:nvSpPr>
              <p:cNvPr id="16435" name="Text Box 51"/>
              <p:cNvSpPr txBox="1">
                <a:spLocks noChangeArrowheads="1"/>
              </p:cNvSpPr>
              <p:nvPr/>
            </p:nvSpPr>
            <p:spPr bwMode="auto">
              <a:xfrm>
                <a:off x="2937" y="1433"/>
                <a:ext cx="300" cy="67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dirty="0">
                    <a:solidFill>
                      <a:srgbClr val="FF0000"/>
                    </a:solidFill>
                    <a:latin typeface="Arial" panose="020B0604020202020204" pitchFamily="34" charset="0"/>
                  </a:rPr>
                  <a:t>13</a:t>
                </a:r>
              </a:p>
            </p:txBody>
          </p:sp>
          <p:sp>
            <p:nvSpPr>
              <p:cNvPr id="16436" name="Line 52"/>
              <p:cNvSpPr>
                <a:spLocks noChangeShapeType="1"/>
              </p:cNvSpPr>
              <p:nvPr/>
            </p:nvSpPr>
            <p:spPr bwMode="auto">
              <a:xfrm>
                <a:off x="2974" y="1747"/>
                <a:ext cx="227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3200"/>
              </a:p>
            </p:txBody>
          </p:sp>
        </p:grpSp>
      </p:grpSp>
      <p:sp>
        <p:nvSpPr>
          <p:cNvPr id="16440" name="Text Box 56"/>
          <p:cNvSpPr txBox="1">
            <a:spLocks noChangeArrowheads="1"/>
          </p:cNvSpPr>
          <p:nvPr/>
        </p:nvSpPr>
        <p:spPr bwMode="auto">
          <a:xfrm>
            <a:off x="3375839" y="5653998"/>
            <a:ext cx="122468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0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25</a:t>
            </a:r>
          </a:p>
        </p:txBody>
      </p:sp>
      <p:sp>
        <p:nvSpPr>
          <p:cNvPr id="16441" name="Text Box 57"/>
          <p:cNvSpPr txBox="1">
            <a:spLocks noChangeArrowheads="1"/>
          </p:cNvSpPr>
          <p:nvPr/>
        </p:nvSpPr>
        <p:spPr bwMode="auto">
          <a:xfrm>
            <a:off x="4311943" y="5644473"/>
            <a:ext cx="122468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＜</a:t>
            </a:r>
          </a:p>
        </p:txBody>
      </p:sp>
      <p:grpSp>
        <p:nvGrpSpPr>
          <p:cNvPr id="16442" name="Group 58"/>
          <p:cNvGrpSpPr/>
          <p:nvPr/>
        </p:nvGrpSpPr>
        <p:grpSpPr bwMode="auto">
          <a:xfrm>
            <a:off x="4683610" y="5404762"/>
            <a:ext cx="780461" cy="1077913"/>
            <a:chOff x="2932" y="1430"/>
            <a:chExt cx="318" cy="679"/>
          </a:xfrm>
        </p:grpSpPr>
        <p:sp>
          <p:nvSpPr>
            <p:cNvPr id="16444" name="Text Box 60"/>
            <p:cNvSpPr txBox="1">
              <a:spLocks noChangeArrowheads="1"/>
            </p:cNvSpPr>
            <p:nvPr/>
          </p:nvSpPr>
          <p:spPr bwMode="auto">
            <a:xfrm>
              <a:off x="2937" y="1430"/>
              <a:ext cx="300" cy="6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>
                  <a:solidFill>
                    <a:srgbClr val="FF0000"/>
                  </a:solidFill>
                  <a:latin typeface="Arial" panose="020B0604020202020204" pitchFamily="34" charset="0"/>
                </a:rPr>
                <a:t>13</a:t>
              </a:r>
            </a:p>
          </p:txBody>
        </p:sp>
        <p:sp>
          <p:nvSpPr>
            <p:cNvPr id="16445" name="Line 61"/>
            <p:cNvSpPr>
              <a:spLocks noChangeShapeType="1"/>
            </p:cNvSpPr>
            <p:nvPr/>
          </p:nvSpPr>
          <p:spPr bwMode="auto">
            <a:xfrm>
              <a:off x="2974" y="1747"/>
              <a:ext cx="227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/>
            </a:p>
          </p:txBody>
        </p:sp>
        <p:sp>
          <p:nvSpPr>
            <p:cNvPr id="16443" name="Text Box 59"/>
            <p:cNvSpPr txBox="1">
              <a:spLocks noChangeArrowheads="1"/>
            </p:cNvSpPr>
            <p:nvPr/>
          </p:nvSpPr>
          <p:spPr bwMode="auto">
            <a:xfrm>
              <a:off x="2932" y="1707"/>
              <a:ext cx="31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 smtClean="0">
                  <a:solidFill>
                    <a:srgbClr val="FF0000"/>
                  </a:solidFill>
                  <a:latin typeface="Arial" panose="020B0604020202020204" pitchFamily="34" charset="0"/>
                </a:rPr>
                <a:t>47</a:t>
              </a:r>
              <a:endPara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6446" name="Text Box 62"/>
          <p:cNvSpPr txBox="1">
            <a:spLocks noChangeArrowheads="1"/>
          </p:cNvSpPr>
          <p:nvPr/>
        </p:nvSpPr>
        <p:spPr bwMode="auto">
          <a:xfrm>
            <a:off x="5275280" y="5653998"/>
            <a:ext cx="122468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＜</a:t>
            </a:r>
          </a:p>
        </p:txBody>
      </p:sp>
      <p:grpSp>
        <p:nvGrpSpPr>
          <p:cNvPr id="16447" name="Group 63"/>
          <p:cNvGrpSpPr/>
          <p:nvPr/>
        </p:nvGrpSpPr>
        <p:grpSpPr bwMode="auto">
          <a:xfrm>
            <a:off x="5792515" y="5404762"/>
            <a:ext cx="780461" cy="1023938"/>
            <a:chOff x="3969" y="1245"/>
            <a:chExt cx="318" cy="645"/>
          </a:xfrm>
        </p:grpSpPr>
        <p:sp>
          <p:nvSpPr>
            <p:cNvPr id="16448" name="Text Box 64"/>
            <p:cNvSpPr txBox="1">
              <a:spLocks noChangeArrowheads="1"/>
            </p:cNvSpPr>
            <p:nvPr/>
          </p:nvSpPr>
          <p:spPr bwMode="auto">
            <a:xfrm>
              <a:off x="3969" y="1522"/>
              <a:ext cx="31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 smtClean="0">
                  <a:solidFill>
                    <a:srgbClr val="FF0000"/>
                  </a:solidFill>
                  <a:latin typeface="Arial" panose="020B0604020202020204" pitchFamily="34" charset="0"/>
                </a:rPr>
                <a:t>25</a:t>
              </a:r>
              <a:endPara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449" name="Text Box 65"/>
            <p:cNvSpPr txBox="1">
              <a:spLocks noChangeArrowheads="1"/>
            </p:cNvSpPr>
            <p:nvPr/>
          </p:nvSpPr>
          <p:spPr bwMode="auto">
            <a:xfrm>
              <a:off x="4025" y="1245"/>
              <a:ext cx="22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>
                  <a:solidFill>
                    <a:srgbClr val="FF0000"/>
                  </a:solidFill>
                  <a:latin typeface="Arial" panose="020B0604020202020204" pitchFamily="34" charset="0"/>
                </a:rPr>
                <a:t>7</a:t>
              </a:r>
            </a:p>
          </p:txBody>
        </p:sp>
        <p:sp>
          <p:nvSpPr>
            <p:cNvPr id="16450" name="Line 66"/>
            <p:cNvSpPr>
              <a:spLocks noChangeShapeType="1"/>
            </p:cNvSpPr>
            <p:nvPr/>
          </p:nvSpPr>
          <p:spPr bwMode="auto">
            <a:xfrm>
              <a:off x="4011" y="1562"/>
              <a:ext cx="227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/>
            </a:p>
          </p:txBody>
        </p:sp>
      </p:grpSp>
      <p:grpSp>
        <p:nvGrpSpPr>
          <p:cNvPr id="16451" name="Group 67"/>
          <p:cNvGrpSpPr/>
          <p:nvPr/>
        </p:nvGrpSpPr>
        <p:grpSpPr bwMode="auto">
          <a:xfrm>
            <a:off x="6776856" y="5404763"/>
            <a:ext cx="1310584" cy="1023938"/>
            <a:chOff x="3696" y="2827"/>
            <a:chExt cx="534" cy="645"/>
          </a:xfrm>
        </p:grpSpPr>
        <p:sp>
          <p:nvSpPr>
            <p:cNvPr id="16452" name="Text Box 68"/>
            <p:cNvSpPr txBox="1">
              <a:spLocks noChangeArrowheads="1"/>
            </p:cNvSpPr>
            <p:nvPr/>
          </p:nvSpPr>
          <p:spPr bwMode="auto">
            <a:xfrm>
              <a:off x="3696" y="3104"/>
              <a:ext cx="450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 smtClean="0">
                  <a:solidFill>
                    <a:srgbClr val="FF0000"/>
                  </a:solidFill>
                  <a:latin typeface="Arial" panose="020B0604020202020204" pitchFamily="34" charset="0"/>
                </a:rPr>
                <a:t>100</a:t>
              </a:r>
              <a:endPara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453" name="Text Box 69"/>
            <p:cNvSpPr txBox="1">
              <a:spLocks noChangeArrowheads="1"/>
            </p:cNvSpPr>
            <p:nvPr/>
          </p:nvSpPr>
          <p:spPr bwMode="auto">
            <a:xfrm>
              <a:off x="3753" y="2827"/>
              <a:ext cx="47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>
                  <a:solidFill>
                    <a:srgbClr val="FF0000"/>
                  </a:solidFill>
                  <a:latin typeface="Arial" panose="020B0604020202020204" pitchFamily="34" charset="0"/>
                </a:rPr>
                <a:t>43</a:t>
              </a:r>
            </a:p>
          </p:txBody>
        </p:sp>
        <p:sp>
          <p:nvSpPr>
            <p:cNvPr id="16454" name="Line 70"/>
            <p:cNvSpPr>
              <a:spLocks noChangeShapeType="1"/>
            </p:cNvSpPr>
            <p:nvPr/>
          </p:nvSpPr>
          <p:spPr bwMode="auto">
            <a:xfrm>
              <a:off x="3781" y="3144"/>
              <a:ext cx="227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/>
            </a:p>
          </p:txBody>
        </p:sp>
      </p:grpSp>
      <p:sp>
        <p:nvSpPr>
          <p:cNvPr id="16455" name="Text Box 71"/>
          <p:cNvSpPr txBox="1">
            <a:spLocks noChangeArrowheads="1"/>
          </p:cNvSpPr>
          <p:nvPr/>
        </p:nvSpPr>
        <p:spPr bwMode="auto">
          <a:xfrm>
            <a:off x="6400175" y="5634948"/>
            <a:ext cx="65546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＜</a:t>
            </a:r>
          </a:p>
        </p:txBody>
      </p:sp>
      <p:sp>
        <p:nvSpPr>
          <p:cNvPr id="16456" name="Text Box 72"/>
          <p:cNvSpPr txBox="1">
            <a:spLocks noChangeArrowheads="1"/>
          </p:cNvSpPr>
          <p:nvPr/>
        </p:nvSpPr>
        <p:spPr bwMode="auto">
          <a:xfrm>
            <a:off x="7519360" y="5634948"/>
            <a:ext cx="122468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＜</a:t>
            </a:r>
          </a:p>
        </p:txBody>
      </p:sp>
      <p:sp>
        <p:nvSpPr>
          <p:cNvPr id="16457" name="Text Box 73"/>
          <p:cNvSpPr txBox="1">
            <a:spLocks noChangeArrowheads="1"/>
          </p:cNvSpPr>
          <p:nvPr/>
        </p:nvSpPr>
        <p:spPr bwMode="auto">
          <a:xfrm>
            <a:off x="7974526" y="5663523"/>
            <a:ext cx="122468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</a:rPr>
              <a:t>0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</a:rPr>
              <a:t>7</a:t>
            </a:r>
          </a:p>
        </p:txBody>
      </p:sp>
      <p:sp>
        <p:nvSpPr>
          <p:cNvPr id="16458" name="Text Box 74"/>
          <p:cNvSpPr txBox="1">
            <a:spLocks noChangeArrowheads="1"/>
          </p:cNvSpPr>
          <p:nvPr/>
        </p:nvSpPr>
        <p:spPr bwMode="auto">
          <a:xfrm>
            <a:off x="8703883" y="5639710"/>
            <a:ext cx="122468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＜</a:t>
            </a:r>
          </a:p>
        </p:txBody>
      </p:sp>
      <p:grpSp>
        <p:nvGrpSpPr>
          <p:cNvPr id="16459" name="Group 75"/>
          <p:cNvGrpSpPr/>
          <p:nvPr/>
        </p:nvGrpSpPr>
        <p:grpSpPr bwMode="auto">
          <a:xfrm>
            <a:off x="9291288" y="5404760"/>
            <a:ext cx="780461" cy="1025525"/>
            <a:chOff x="3998" y="1244"/>
            <a:chExt cx="318" cy="646"/>
          </a:xfrm>
        </p:grpSpPr>
        <p:sp>
          <p:nvSpPr>
            <p:cNvPr id="16460" name="Text Box 76"/>
            <p:cNvSpPr txBox="1">
              <a:spLocks noChangeArrowheads="1"/>
            </p:cNvSpPr>
            <p:nvPr/>
          </p:nvSpPr>
          <p:spPr bwMode="auto">
            <a:xfrm>
              <a:off x="3998" y="1522"/>
              <a:ext cx="31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 smtClean="0">
                  <a:solidFill>
                    <a:srgbClr val="FF0000"/>
                  </a:solidFill>
                  <a:latin typeface="Arial" panose="020B0604020202020204" pitchFamily="34" charset="0"/>
                </a:rPr>
                <a:t>10</a:t>
              </a:r>
              <a:endPara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461" name="Text Box 77"/>
            <p:cNvSpPr txBox="1">
              <a:spLocks noChangeArrowheads="1"/>
            </p:cNvSpPr>
            <p:nvPr/>
          </p:nvSpPr>
          <p:spPr bwMode="auto">
            <a:xfrm>
              <a:off x="4054" y="1244"/>
              <a:ext cx="22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>
                  <a:solidFill>
                    <a:srgbClr val="FF0000"/>
                  </a:solidFill>
                  <a:latin typeface="Arial" panose="020B0604020202020204" pitchFamily="34" charset="0"/>
                </a:rPr>
                <a:t>9</a:t>
              </a:r>
            </a:p>
          </p:txBody>
        </p:sp>
        <p:sp>
          <p:nvSpPr>
            <p:cNvPr id="16462" name="Line 78"/>
            <p:cNvSpPr>
              <a:spLocks noChangeShapeType="1"/>
            </p:cNvSpPr>
            <p:nvPr/>
          </p:nvSpPr>
          <p:spPr bwMode="auto">
            <a:xfrm>
              <a:off x="4011" y="1562"/>
              <a:ext cx="227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/>
            </a:p>
          </p:txBody>
        </p:sp>
      </p:grpSp>
      <p:sp>
        <p:nvSpPr>
          <p:cNvPr id="15" name="矩形 14"/>
          <p:cNvSpPr/>
          <p:nvPr/>
        </p:nvSpPr>
        <p:spPr>
          <a:xfrm>
            <a:off x="3150235" y="3105785"/>
            <a:ext cx="9100820" cy="52197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en-US" sz="28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方法二：</a:t>
            </a:r>
            <a:r>
              <a:rPr lang="zh-CN" altLang="zh-CN" sz="28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把</a:t>
            </a:r>
            <a:r>
              <a:rPr lang="zh-CN" altLang="zh-CN" sz="28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小数化成分数</a:t>
            </a:r>
            <a:r>
              <a:rPr lang="en-US" altLang="zh-CN" sz="28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使</a:t>
            </a:r>
            <a:r>
              <a:rPr lang="en-US" altLang="zh-CN" sz="28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6</a:t>
            </a:r>
            <a:r>
              <a:rPr lang="zh-CN" altLang="zh-CN" sz="28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个数都变成分数再比较。</a:t>
            </a:r>
            <a:endParaRPr lang="zh-CN" altLang="zh-CN" sz="2800" dirty="0">
              <a:solidFill>
                <a:srgbClr val="C00000"/>
              </a:solidFill>
              <a:effectLst/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152326" y="2642632"/>
            <a:ext cx="8992495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en-US" sz="28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方法一：</a:t>
            </a:r>
            <a:r>
              <a:rPr lang="zh-CN" altLang="zh-CN" sz="28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把</a:t>
            </a:r>
            <a:r>
              <a:rPr lang="zh-CN" altLang="zh-CN" sz="28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分数化成小数</a:t>
            </a:r>
            <a:r>
              <a:rPr lang="en-US" altLang="zh-CN" sz="28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使</a:t>
            </a:r>
            <a:r>
              <a:rPr lang="en-US" altLang="zh-CN" sz="28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6</a:t>
            </a:r>
            <a:r>
              <a:rPr lang="zh-CN" altLang="zh-CN" sz="28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个数都变成小数再比较。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6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6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6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6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6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6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6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6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6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0"/>
                            </p:stCondLst>
                            <p:childTnLst>
                              <p:par>
                                <p:cTn id="7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16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16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500"/>
                            </p:stCondLst>
                            <p:childTnLst>
                              <p:par>
                                <p:cTn id="8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6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000"/>
                            </p:stCondLst>
                            <p:childTnLst>
                              <p:par>
                                <p:cTn id="8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16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500"/>
                            </p:stCondLst>
                            <p:childTnLst>
                              <p:par>
                                <p:cTn id="8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16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16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440" grpId="0" bldLvl="0" animBg="1"/>
      <p:bldP spid="16441" grpId="0" bldLvl="0" animBg="1"/>
      <p:bldP spid="16446" grpId="0" bldLvl="0" animBg="1"/>
      <p:bldP spid="16455" grpId="0" bldLvl="0" animBg="1"/>
      <p:bldP spid="16456" grpId="0" bldLvl="0" animBg="1"/>
      <p:bldP spid="16457" grpId="0" bldLvl="0" animBg="1"/>
      <p:bldP spid="16458" grpId="0" bldLvl="0" animBg="1"/>
      <p:bldP spid="15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5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7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27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146553" y="589751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矩形 28"/>
          <p:cNvSpPr/>
          <p:nvPr/>
        </p:nvSpPr>
        <p:spPr>
          <a:xfrm>
            <a:off x="4772725" y="687919"/>
            <a:ext cx="560133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sz="28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1.教材第78页练习十九第1,2,4题。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AFFF9"/>
              </a:clrFrom>
              <a:clrTo>
                <a:srgbClr val="FAFFF9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870" t="2070" r="2862" b="1214"/>
          <a:stretch>
            <a:fillRect/>
          </a:stretch>
        </p:blipFill>
        <p:spPr bwMode="auto">
          <a:xfrm>
            <a:off x="1845945" y="2623185"/>
            <a:ext cx="2196465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833" t="-1518" r="2292" b="1490"/>
          <a:stretch>
            <a:fillRect/>
          </a:stretch>
        </p:blipFill>
        <p:spPr bwMode="auto">
          <a:xfrm>
            <a:off x="4651375" y="2574925"/>
            <a:ext cx="2155825" cy="230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39" t="5010" r="2228" b="2902"/>
          <a:stretch>
            <a:fillRect/>
          </a:stretch>
        </p:blipFill>
        <p:spPr bwMode="auto">
          <a:xfrm>
            <a:off x="7443470" y="2654300"/>
            <a:ext cx="2134870" cy="213614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直接连接符 9"/>
          <p:cNvCxnSpPr/>
          <p:nvPr/>
        </p:nvCxnSpPr>
        <p:spPr>
          <a:xfrm>
            <a:off x="3003461" y="5698004"/>
            <a:ext cx="1090960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563301" y="5337964"/>
            <a:ext cx="12170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3200" i="1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43421" y="5337964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38589" y="5049932"/>
            <a:ext cx="12170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3200" i="1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31453" y="5689293"/>
            <a:ext cx="12170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3200" i="1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+mn-ea"/>
              <a:ea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83781" y="5698004"/>
            <a:ext cx="1090960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4443621" y="5337964"/>
            <a:ext cx="12170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3200" i="1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3" name="TextBox 18"/>
          <p:cNvSpPr txBox="1"/>
          <p:nvPr/>
        </p:nvSpPr>
        <p:spPr>
          <a:xfrm>
            <a:off x="5523741" y="5337964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ea typeface="楷体_GB2312"/>
              </a:rPr>
              <a:t>=</a:t>
            </a:r>
          </a:p>
        </p:txBody>
      </p:sp>
      <p:sp>
        <p:nvSpPr>
          <p:cNvPr id="33" name="矩形 32"/>
          <p:cNvSpPr/>
          <p:nvPr/>
        </p:nvSpPr>
        <p:spPr>
          <a:xfrm>
            <a:off x="5818909" y="5049932"/>
            <a:ext cx="12170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chemeClr val="tx1"/>
                </a:solidFill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34" name="矩形 33"/>
          <p:cNvSpPr/>
          <p:nvPr/>
        </p:nvSpPr>
        <p:spPr>
          <a:xfrm>
            <a:off x="5811773" y="5689293"/>
            <a:ext cx="12170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chemeClr val="tx1"/>
                </a:solidFill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</a:p>
        </p:txBody>
      </p:sp>
      <p:cxnSp>
        <p:nvCxnSpPr>
          <p:cNvPr id="36" name="直接连接符 35"/>
          <p:cNvCxnSpPr/>
          <p:nvPr/>
        </p:nvCxnSpPr>
        <p:spPr>
          <a:xfrm>
            <a:off x="8620085" y="5698004"/>
            <a:ext cx="1090960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7179925" y="5337964"/>
            <a:ext cx="12170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3200" i="1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8" name="TextBox 23"/>
          <p:cNvSpPr txBox="1"/>
          <p:nvPr/>
        </p:nvSpPr>
        <p:spPr>
          <a:xfrm>
            <a:off x="8260045" y="5337964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555213" y="5049932"/>
            <a:ext cx="12170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3200" i="1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548077" y="5689293"/>
            <a:ext cx="12170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chemeClr val="tx1"/>
                </a:solidFill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41" name="TextBox 5"/>
          <p:cNvSpPr txBox="1"/>
          <p:nvPr/>
        </p:nvSpPr>
        <p:spPr>
          <a:xfrm>
            <a:off x="1816575" y="5337964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0.3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42" name="TextBox 28"/>
          <p:cNvSpPr txBox="1"/>
          <p:nvPr/>
        </p:nvSpPr>
        <p:spPr>
          <a:xfrm>
            <a:off x="3229114" y="568929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10</a:t>
            </a:r>
          </a:p>
        </p:txBody>
      </p:sp>
      <p:sp>
        <p:nvSpPr>
          <p:cNvPr id="43" name="TextBox 29"/>
          <p:cNvSpPr txBox="1"/>
          <p:nvPr/>
        </p:nvSpPr>
        <p:spPr>
          <a:xfrm>
            <a:off x="3363501" y="511322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3</a:t>
            </a:r>
          </a:p>
        </p:txBody>
      </p:sp>
      <p:sp>
        <p:nvSpPr>
          <p:cNvPr id="44" name="TextBox 30"/>
          <p:cNvSpPr txBox="1"/>
          <p:nvPr/>
        </p:nvSpPr>
        <p:spPr>
          <a:xfrm>
            <a:off x="4587637" y="5346675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0.25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45" name="TextBox 31"/>
          <p:cNvSpPr txBox="1"/>
          <p:nvPr/>
        </p:nvSpPr>
        <p:spPr>
          <a:xfrm>
            <a:off x="6010048" y="5698004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100</a:t>
            </a:r>
          </a:p>
        </p:txBody>
      </p:sp>
      <p:sp>
        <p:nvSpPr>
          <p:cNvPr id="52" name="TextBox 32"/>
          <p:cNvSpPr txBox="1"/>
          <p:nvPr/>
        </p:nvSpPr>
        <p:spPr>
          <a:xfrm>
            <a:off x="6146430" y="512194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25</a:t>
            </a:r>
          </a:p>
        </p:txBody>
      </p:sp>
      <p:sp>
        <p:nvSpPr>
          <p:cNvPr id="53" name="TextBox 33"/>
          <p:cNvSpPr txBox="1"/>
          <p:nvPr/>
        </p:nvSpPr>
        <p:spPr>
          <a:xfrm>
            <a:off x="7395949" y="5346675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0.4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56" name="TextBox 34"/>
          <p:cNvSpPr txBox="1"/>
          <p:nvPr/>
        </p:nvSpPr>
        <p:spPr>
          <a:xfrm>
            <a:off x="8808488" y="569800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10</a:t>
            </a:r>
          </a:p>
        </p:txBody>
      </p:sp>
      <p:sp>
        <p:nvSpPr>
          <p:cNvPr id="57" name="TextBox 35"/>
          <p:cNvSpPr txBox="1"/>
          <p:nvPr/>
        </p:nvSpPr>
        <p:spPr>
          <a:xfrm>
            <a:off x="8942875" y="512194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4</a:t>
            </a:r>
          </a:p>
        </p:txBody>
      </p:sp>
      <p:sp>
        <p:nvSpPr>
          <p:cNvPr id="58" name="矩形 57"/>
          <p:cNvSpPr/>
          <p:nvPr/>
        </p:nvSpPr>
        <p:spPr>
          <a:xfrm>
            <a:off x="1275269" y="1386235"/>
            <a:ext cx="87609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1.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分别用小数和分数表示下面每个图中涂色部分的大小。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52" grpId="0"/>
      <p:bldP spid="53" grpId="0"/>
      <p:bldP spid="56" grpId="0"/>
      <p:bldP spid="5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5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7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85" name="矩形 84"/>
          <p:cNvSpPr/>
          <p:nvPr/>
        </p:nvSpPr>
        <p:spPr>
          <a:xfrm>
            <a:off x="1309367" y="1030893"/>
            <a:ext cx="91171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2.(1)0.8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里面有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8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个（  ）分之一，表示（  ）分之（  ），化成分数是     。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5521327" y="1649348"/>
            <a:ext cx="10887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i="1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5514191" y="2163857"/>
            <a:ext cx="10887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i="1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2800" dirty="0">
              <a:latin typeface="+mn-ea"/>
              <a:ea typeface="+mn-ea"/>
            </a:endParaRPr>
          </a:p>
        </p:txBody>
      </p:sp>
      <p:cxnSp>
        <p:nvCxnSpPr>
          <p:cNvPr id="88" name="直接连接符 87"/>
          <p:cNvCxnSpPr/>
          <p:nvPr/>
        </p:nvCxnSpPr>
        <p:spPr>
          <a:xfrm>
            <a:off x="5669663" y="2172568"/>
            <a:ext cx="79208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9" name="矩形 88"/>
          <p:cNvSpPr/>
          <p:nvPr/>
        </p:nvSpPr>
        <p:spPr>
          <a:xfrm>
            <a:off x="1245999" y="2543061"/>
            <a:ext cx="9612560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(2)0.05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里面有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5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个（  ）分之一，化成分数是    。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9409759" y="2449747"/>
            <a:ext cx="10887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i="1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9402623" y="2964256"/>
            <a:ext cx="10887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i="1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2800" dirty="0">
              <a:latin typeface="+mn-ea"/>
              <a:ea typeface="+mn-ea"/>
            </a:endParaRPr>
          </a:p>
        </p:txBody>
      </p:sp>
      <p:cxnSp>
        <p:nvCxnSpPr>
          <p:cNvPr id="92" name="直接连接符 91"/>
          <p:cNvCxnSpPr/>
          <p:nvPr/>
        </p:nvCxnSpPr>
        <p:spPr>
          <a:xfrm>
            <a:off x="9558095" y="2972967"/>
            <a:ext cx="79208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93" name="矩形 92"/>
          <p:cNvSpPr/>
          <p:nvPr/>
        </p:nvSpPr>
        <p:spPr>
          <a:xfrm>
            <a:off x="1245999" y="3335149"/>
            <a:ext cx="96125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(3)0.007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里面有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7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个（  ）分之一，化成分数是    </a:t>
            </a:r>
            <a:endParaRPr lang="en-US" altLang="zh-CN" sz="3200" dirty="0" smtClean="0">
              <a:solidFill>
                <a:srgbClr val="00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         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1741415" y="3889907"/>
            <a:ext cx="14510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i="1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1734279" y="4415269"/>
            <a:ext cx="14510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  </a:t>
            </a:r>
            <a:r>
              <a:rPr lang="zh-CN" altLang="zh-CN" sz="2800" i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i="1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2800" dirty="0">
              <a:latin typeface="+mn-ea"/>
              <a:ea typeface="+mn-ea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1785551" y="4423980"/>
            <a:ext cx="1295566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97" name="矩形 96"/>
          <p:cNvSpPr/>
          <p:nvPr/>
        </p:nvSpPr>
        <p:spPr>
          <a:xfrm>
            <a:off x="1245870" y="4911090"/>
            <a:ext cx="1066673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(4)0.36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里面有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36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个（  ）分之一，化成分数是   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     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9752965" y="4860925"/>
            <a:ext cx="116014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i="1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9769505" y="5366236"/>
            <a:ext cx="10887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i="1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2800" dirty="0">
              <a:latin typeface="+mn-ea"/>
              <a:ea typeface="+mn-ea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9835442" y="5326687"/>
            <a:ext cx="79208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2" name="TextBox 24"/>
          <p:cNvSpPr txBox="1"/>
          <p:nvPr/>
        </p:nvSpPr>
        <p:spPr>
          <a:xfrm>
            <a:off x="5241935" y="1166198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十</a:t>
            </a:r>
          </a:p>
        </p:txBody>
      </p:sp>
      <p:sp>
        <p:nvSpPr>
          <p:cNvPr id="103" name="TextBox 26"/>
          <p:cNvSpPr txBox="1"/>
          <p:nvPr/>
        </p:nvSpPr>
        <p:spPr>
          <a:xfrm>
            <a:off x="8893769" y="1166198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十</a:t>
            </a:r>
          </a:p>
        </p:txBody>
      </p:sp>
      <p:sp>
        <p:nvSpPr>
          <p:cNvPr id="104" name="TextBox 27"/>
          <p:cNvSpPr txBox="1"/>
          <p:nvPr/>
        </p:nvSpPr>
        <p:spPr>
          <a:xfrm>
            <a:off x="2125017" y="1894989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八</a:t>
            </a:r>
          </a:p>
        </p:txBody>
      </p:sp>
      <p:sp>
        <p:nvSpPr>
          <p:cNvPr id="105" name="TextBox 28"/>
          <p:cNvSpPr txBox="1"/>
          <p:nvPr/>
        </p:nvSpPr>
        <p:spPr>
          <a:xfrm>
            <a:off x="5838019" y="208559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5</a:t>
            </a:r>
          </a:p>
        </p:txBody>
      </p:sp>
      <p:sp>
        <p:nvSpPr>
          <p:cNvPr id="106" name="TextBox 29"/>
          <p:cNvSpPr txBox="1"/>
          <p:nvPr/>
        </p:nvSpPr>
        <p:spPr>
          <a:xfrm>
            <a:off x="5827848" y="160695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4</a:t>
            </a:r>
          </a:p>
        </p:txBody>
      </p:sp>
      <p:sp>
        <p:nvSpPr>
          <p:cNvPr id="107" name="TextBox 30"/>
          <p:cNvSpPr txBox="1"/>
          <p:nvPr/>
        </p:nvSpPr>
        <p:spPr>
          <a:xfrm>
            <a:off x="4953903" y="2695073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百</a:t>
            </a:r>
          </a:p>
        </p:txBody>
      </p:sp>
      <p:sp>
        <p:nvSpPr>
          <p:cNvPr id="108" name="TextBox 31"/>
          <p:cNvSpPr txBox="1"/>
          <p:nvPr/>
        </p:nvSpPr>
        <p:spPr>
          <a:xfrm>
            <a:off x="9647882" y="2894390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20</a:t>
            </a:r>
          </a:p>
        </p:txBody>
      </p:sp>
      <p:sp>
        <p:nvSpPr>
          <p:cNvPr id="109" name="TextBox 32"/>
          <p:cNvSpPr txBox="1"/>
          <p:nvPr/>
        </p:nvSpPr>
        <p:spPr>
          <a:xfrm>
            <a:off x="9750313" y="241575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</a:p>
        </p:txBody>
      </p:sp>
      <p:sp>
        <p:nvSpPr>
          <p:cNvPr id="110" name="TextBox 33"/>
          <p:cNvSpPr txBox="1"/>
          <p:nvPr/>
        </p:nvSpPr>
        <p:spPr>
          <a:xfrm>
            <a:off x="5167863" y="3487476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千</a:t>
            </a:r>
          </a:p>
        </p:txBody>
      </p:sp>
      <p:sp>
        <p:nvSpPr>
          <p:cNvPr id="111" name="TextBox 34"/>
          <p:cNvSpPr txBox="1"/>
          <p:nvPr/>
        </p:nvSpPr>
        <p:spPr>
          <a:xfrm>
            <a:off x="1925864" y="4406558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1000</a:t>
            </a:r>
          </a:p>
        </p:txBody>
      </p:sp>
      <p:sp>
        <p:nvSpPr>
          <p:cNvPr id="112" name="TextBox 35"/>
          <p:cNvSpPr txBox="1"/>
          <p:nvPr/>
        </p:nvSpPr>
        <p:spPr>
          <a:xfrm>
            <a:off x="2258193" y="385591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7</a:t>
            </a:r>
          </a:p>
        </p:txBody>
      </p:sp>
      <p:sp>
        <p:nvSpPr>
          <p:cNvPr id="113" name="TextBox 37"/>
          <p:cNvSpPr txBox="1"/>
          <p:nvPr/>
        </p:nvSpPr>
        <p:spPr>
          <a:xfrm>
            <a:off x="5169927" y="5063341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百</a:t>
            </a:r>
          </a:p>
        </p:txBody>
      </p:sp>
      <p:sp>
        <p:nvSpPr>
          <p:cNvPr id="114" name="TextBox 38"/>
          <p:cNvSpPr txBox="1"/>
          <p:nvPr/>
        </p:nvSpPr>
        <p:spPr>
          <a:xfrm>
            <a:off x="9993685" y="5300236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25</a:t>
            </a:r>
          </a:p>
        </p:txBody>
      </p:sp>
      <p:sp>
        <p:nvSpPr>
          <p:cNvPr id="115" name="TextBox 39"/>
          <p:cNvSpPr txBox="1"/>
          <p:nvPr/>
        </p:nvSpPr>
        <p:spPr>
          <a:xfrm>
            <a:off x="10035791" y="481461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9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4" grpId="0"/>
      <p:bldP spid="1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8" name="组合 7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5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7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9" name="矩形 8"/>
          <p:cNvSpPr/>
          <p:nvPr/>
        </p:nvSpPr>
        <p:spPr>
          <a:xfrm>
            <a:off x="6773545" y="1504315"/>
            <a:ext cx="513905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猎豹的速度是小汽车速度的多少倍？小汽车的速度是猎豹速度的几分之几？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00884" y="4523090"/>
            <a:ext cx="74805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/>
              <a:t>答</a:t>
            </a:r>
            <a:r>
              <a:rPr lang="en-US" altLang="zh-CN" sz="3200" dirty="0"/>
              <a:t>:</a:t>
            </a:r>
            <a:r>
              <a:rPr lang="zh-CN" altLang="zh-CN" sz="3200" dirty="0"/>
              <a:t>猎豹的速度是小汽车速度</a:t>
            </a:r>
            <a:r>
              <a:rPr lang="zh-CN" altLang="zh-CN" sz="3200" dirty="0" smtClean="0"/>
              <a:t>的</a:t>
            </a:r>
            <a:r>
              <a:rPr lang="en-US" altLang="zh-CN" sz="3200" dirty="0" smtClean="0"/>
              <a:t>           </a:t>
            </a:r>
            <a:r>
              <a:rPr lang="zh-CN" altLang="zh-CN" sz="3200" dirty="0" smtClean="0"/>
              <a:t>倍</a:t>
            </a:r>
            <a:r>
              <a:rPr lang="en-US" altLang="zh-CN" sz="3200" dirty="0"/>
              <a:t>,</a:t>
            </a:r>
            <a:r>
              <a:rPr lang="zh-CN" altLang="zh-CN" sz="3200" dirty="0"/>
              <a:t>小汽车的速度是猎豹速度</a:t>
            </a:r>
            <a:r>
              <a:rPr lang="zh-CN" altLang="zh-CN" sz="3200" dirty="0" smtClean="0"/>
              <a:t>的</a:t>
            </a:r>
            <a:r>
              <a:rPr lang="en-US" altLang="zh-CN" sz="3200" dirty="0" smtClean="0"/>
              <a:t>        </a:t>
            </a:r>
            <a:r>
              <a:rPr lang="zh-CN" altLang="zh-CN" sz="3200" dirty="0" smtClean="0"/>
              <a:t>。</a:t>
            </a:r>
            <a:endParaRPr lang="zh-CN" altLang="en-US" sz="3200" dirty="0"/>
          </a:p>
        </p:txBody>
      </p:sp>
      <p:sp>
        <p:nvSpPr>
          <p:cNvPr id="10" name="矩形 9"/>
          <p:cNvSpPr/>
          <p:nvPr/>
        </p:nvSpPr>
        <p:spPr>
          <a:xfrm>
            <a:off x="1962133" y="3629377"/>
            <a:ext cx="18373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31÷20</a:t>
            </a:r>
            <a:r>
              <a:rPr lang="en-US" altLang="zh-CN" sz="3200" dirty="0">
                <a:latin typeface="+mn-ea"/>
                <a:ea typeface="+mn-ea"/>
              </a:rPr>
              <a:t> =</a:t>
            </a:r>
            <a:endParaRPr lang="zh-CN" altLang="en-US" sz="3200" dirty="0">
              <a:latin typeface="+mn-ea"/>
              <a:ea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754725" y="3944884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731910" y="3866307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40156" y="3387669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31</a:t>
            </a:r>
            <a:endParaRPr lang="zh-CN" altLang="en-US" sz="3200" dirty="0">
              <a:latin typeface="+mn-ea"/>
              <a:ea typeface="+mn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050869" y="3944884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028054" y="3866307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36300" y="3387669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11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739031" y="359498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00477" y="365899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</a:t>
            </a:r>
            <a:endParaRPr lang="zh-CN" altLang="en-US" sz="3200" dirty="0"/>
          </a:p>
        </p:txBody>
      </p:sp>
      <p:sp>
        <p:nvSpPr>
          <p:cNvPr id="23" name="矩形 22"/>
          <p:cNvSpPr/>
          <p:nvPr/>
        </p:nvSpPr>
        <p:spPr>
          <a:xfrm>
            <a:off x="6745084" y="3612670"/>
            <a:ext cx="18373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20÷31 </a:t>
            </a:r>
            <a:r>
              <a:rPr lang="en-US" altLang="zh-CN" sz="3200" dirty="0">
                <a:latin typeface="+mn-ea"/>
                <a:ea typeface="+mn-ea"/>
              </a:rPr>
              <a:t>=</a:t>
            </a:r>
            <a:endParaRPr lang="zh-CN" altLang="en-US" sz="3200" dirty="0">
              <a:latin typeface="+mn-ea"/>
              <a:ea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8537676" y="3928177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8514861" y="3849600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31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523107" y="3370962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20</a:t>
            </a:r>
            <a:endParaRPr lang="zh-CN" altLang="en-US" sz="3200" dirty="0">
              <a:latin typeface="+mn-ea"/>
              <a:ea typeface="+mn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7889604" y="4880988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7866789" y="4802411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875035" y="4323773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11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577766" y="453108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</a:t>
            </a:r>
            <a:endParaRPr lang="zh-CN" altLang="en-US" sz="3200" dirty="0">
              <a:latin typeface="+mn-ea"/>
              <a:ea typeface="+mn-ea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7097516" y="5673076"/>
            <a:ext cx="5836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7074701" y="5594499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31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082947" y="5115861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20</a:t>
            </a:r>
            <a:endParaRPr lang="zh-CN" altLang="en-US" sz="3200" dirty="0">
              <a:latin typeface="+mn-ea"/>
              <a:ea typeface="+mn-ea"/>
            </a:endParaRPr>
          </a:p>
        </p:txBody>
      </p:sp>
      <p:pic>
        <p:nvPicPr>
          <p:cNvPr id="2049" name="Picture 1" descr="C:\Users\mengxun\AppData\Roaming\Tencent\Users\704695030\QQ\WinTemp\RichOle\H5KWD2%Q)543{DC~B2U$J1T.pn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468" y="1354738"/>
            <a:ext cx="3000375" cy="11620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mengxun\AppData\Roaming\Tencent\Users\704695030\QQ\WinTemp\RichOle\8R~[974MXXMP[KO][JWHZTA.pn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843" y="1354738"/>
            <a:ext cx="2943225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1745334" y="2488213"/>
            <a:ext cx="18381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米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/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秒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368820" y="2498155"/>
            <a:ext cx="18381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米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/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秒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236980" y="1312692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4.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4" grpId="0"/>
      <p:bldP spid="15" grpId="0"/>
      <p:bldP spid="19" grpId="0"/>
      <p:bldP spid="20" grpId="0"/>
      <p:bldP spid="21" grpId="0"/>
      <p:bldP spid="11" grpId="0"/>
      <p:bldP spid="23" grpId="0"/>
      <p:bldP spid="25" grpId="0"/>
      <p:bldP spid="26" grpId="0"/>
      <p:bldP spid="28" grpId="0"/>
      <p:bldP spid="29" grpId="0"/>
      <p:bldP spid="30" grpId="0"/>
      <p:bldP spid="32" grpId="0"/>
      <p:bldP spid="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5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7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27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146553" y="589751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矩形 28"/>
          <p:cNvSpPr/>
          <p:nvPr/>
        </p:nvSpPr>
        <p:spPr>
          <a:xfrm>
            <a:off x="4772725" y="687919"/>
            <a:ext cx="501332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sz="28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2.教材第79页练习十九第9题。</a:t>
            </a:r>
          </a:p>
        </p:txBody>
      </p:sp>
      <p:sp>
        <p:nvSpPr>
          <p:cNvPr id="10" name="矩形 9"/>
          <p:cNvSpPr/>
          <p:nvPr/>
        </p:nvSpPr>
        <p:spPr>
          <a:xfrm>
            <a:off x="1767840" y="1362075"/>
            <a:ext cx="218567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我平均每秒打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0.9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个字。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4097" name="Picture 1" descr="C:\Users\mengxun\AppData\Roaming\Tencent\Users\704695030\QQ\WinTemp\RichOle\}N60BJ1{R`ZT7(17[@W8Z7S.pn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3411" y="1434847"/>
            <a:ext cx="1714500" cy="17811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mengxun\AppData\Roaming\Tencent\Users\704695030\QQ\WinTemp\RichOle\(KF1S8TXZ%9G_DL04T4XVY1.pn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9675" y="1453897"/>
            <a:ext cx="1476375" cy="1762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>
            <a:off x="7806055" y="1381760"/>
            <a:ext cx="2676525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我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分钟打了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50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个字，平均每秒打了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个字。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5" name="TextBox 28"/>
          <p:cNvSpPr txBox="1"/>
          <p:nvPr/>
        </p:nvSpPr>
        <p:spPr>
          <a:xfrm>
            <a:off x="8652925" y="2043053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7" name="TextBox 29"/>
          <p:cNvSpPr txBox="1"/>
          <p:nvPr/>
        </p:nvSpPr>
        <p:spPr>
          <a:xfrm>
            <a:off x="8658691" y="2420099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6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8594938" y="2468126"/>
            <a:ext cx="424402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2729275" y="3191594"/>
            <a:ext cx="62903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李阿姨和王叔叔谁打字快些？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838173" y="3778111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0</a:t>
            </a:r>
            <a:r>
              <a:rPr lang="en-US" altLang="zh-CN" sz="3200" i="1" dirty="0">
                <a:latin typeface="+mn-ea"/>
                <a:ea typeface="+mn-ea"/>
              </a:rPr>
              <a:t>.</a:t>
            </a:r>
            <a:r>
              <a:rPr lang="en-US" altLang="zh-CN" sz="3200" dirty="0">
                <a:latin typeface="+mn-ea"/>
                <a:ea typeface="+mn-ea"/>
              </a:rPr>
              <a:t>9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541384" y="378682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</a:t>
            </a:r>
            <a:endParaRPr lang="zh-CN" altLang="en-US" sz="3200" dirty="0"/>
          </a:p>
        </p:txBody>
      </p:sp>
      <p:cxnSp>
        <p:nvCxnSpPr>
          <p:cNvPr id="22" name="直接连接符 21"/>
          <p:cNvCxnSpPr/>
          <p:nvPr/>
        </p:nvCxnSpPr>
        <p:spPr>
          <a:xfrm>
            <a:off x="3870563" y="4097438"/>
            <a:ext cx="47107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3" name="TextBox 21"/>
          <p:cNvSpPr txBox="1"/>
          <p:nvPr/>
        </p:nvSpPr>
        <p:spPr>
          <a:xfrm>
            <a:off x="3809395" y="3994135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4" name="TextBox 22"/>
          <p:cNvSpPr txBox="1"/>
          <p:nvPr/>
        </p:nvSpPr>
        <p:spPr>
          <a:xfrm>
            <a:off x="3943130" y="356208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9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333472" y="379553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</a:t>
            </a:r>
            <a:endParaRPr lang="zh-CN" altLang="en-US" sz="3200" dirty="0"/>
          </a:p>
        </p:txBody>
      </p:sp>
      <p:cxnSp>
        <p:nvCxnSpPr>
          <p:cNvPr id="25" name="直接连接符 24"/>
          <p:cNvCxnSpPr/>
          <p:nvPr/>
        </p:nvCxnSpPr>
        <p:spPr>
          <a:xfrm>
            <a:off x="4662651" y="4106149"/>
            <a:ext cx="47107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4651314" y="4002846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60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0" name="TextBox 28"/>
          <p:cNvSpPr txBox="1"/>
          <p:nvPr/>
        </p:nvSpPr>
        <p:spPr>
          <a:xfrm>
            <a:off x="4651314" y="3570798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54</a:t>
            </a:r>
            <a:endParaRPr lang="zh-CN" altLang="en-US" sz="3200" dirty="0">
              <a:latin typeface="+mn-ea"/>
              <a:ea typeface="+mn-ea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6545699" y="4112995"/>
            <a:ext cx="47107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2" name="TextBox 30"/>
          <p:cNvSpPr txBox="1"/>
          <p:nvPr/>
        </p:nvSpPr>
        <p:spPr>
          <a:xfrm>
            <a:off x="6586293" y="400969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6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3" name="TextBox 31"/>
          <p:cNvSpPr txBox="1"/>
          <p:nvPr/>
        </p:nvSpPr>
        <p:spPr>
          <a:xfrm>
            <a:off x="6585249" y="357764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5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997768" y="381109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=</a:t>
            </a:r>
            <a:endParaRPr lang="zh-CN" altLang="en-US" sz="3200" dirty="0"/>
          </a:p>
        </p:txBody>
      </p:sp>
      <p:cxnSp>
        <p:nvCxnSpPr>
          <p:cNvPr id="35" name="直接连接符 34"/>
          <p:cNvCxnSpPr/>
          <p:nvPr/>
        </p:nvCxnSpPr>
        <p:spPr>
          <a:xfrm>
            <a:off x="7326947" y="4121706"/>
            <a:ext cx="47107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6" name="TextBox 34"/>
          <p:cNvSpPr txBox="1"/>
          <p:nvPr/>
        </p:nvSpPr>
        <p:spPr>
          <a:xfrm>
            <a:off x="7315610" y="4018403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60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7" name="TextBox 35"/>
          <p:cNvSpPr txBox="1"/>
          <p:nvPr/>
        </p:nvSpPr>
        <p:spPr>
          <a:xfrm>
            <a:off x="7315610" y="3586355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50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801283" y="472292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因为</a:t>
            </a:r>
            <a:endParaRPr lang="zh-CN" altLang="en-US" sz="3200" dirty="0"/>
          </a:p>
        </p:txBody>
      </p:sp>
      <p:cxnSp>
        <p:nvCxnSpPr>
          <p:cNvPr id="39" name="直接连接符 38"/>
          <p:cNvCxnSpPr/>
          <p:nvPr/>
        </p:nvCxnSpPr>
        <p:spPr>
          <a:xfrm>
            <a:off x="3827016" y="4961534"/>
            <a:ext cx="47107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0" name="TextBox 38"/>
          <p:cNvSpPr txBox="1"/>
          <p:nvPr/>
        </p:nvSpPr>
        <p:spPr>
          <a:xfrm>
            <a:off x="3755008" y="4858231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60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1" name="TextBox 39"/>
          <p:cNvSpPr txBox="1"/>
          <p:nvPr/>
        </p:nvSpPr>
        <p:spPr>
          <a:xfrm>
            <a:off x="3755008" y="4426183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54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445583" y="467750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&gt;</a:t>
            </a:r>
            <a:endParaRPr lang="zh-CN" altLang="en-US" sz="3200" dirty="0"/>
          </a:p>
        </p:txBody>
      </p:sp>
      <p:cxnSp>
        <p:nvCxnSpPr>
          <p:cNvPr id="44" name="直接连接符 43"/>
          <p:cNvCxnSpPr/>
          <p:nvPr/>
        </p:nvCxnSpPr>
        <p:spPr>
          <a:xfrm>
            <a:off x="4950683" y="4970245"/>
            <a:ext cx="47107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5" name="TextBox 42"/>
          <p:cNvSpPr txBox="1"/>
          <p:nvPr/>
        </p:nvSpPr>
        <p:spPr>
          <a:xfrm>
            <a:off x="4878675" y="4866942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60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6" name="TextBox 43"/>
          <p:cNvSpPr txBox="1"/>
          <p:nvPr/>
        </p:nvSpPr>
        <p:spPr>
          <a:xfrm>
            <a:off x="4878675" y="4434894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50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060368" y="476531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所以</a:t>
            </a:r>
            <a:endParaRPr lang="zh-CN" altLang="en-US" sz="3200" dirty="0"/>
          </a:p>
        </p:txBody>
      </p:sp>
      <p:sp>
        <p:nvSpPr>
          <p:cNvPr id="48" name="矩形 47"/>
          <p:cNvSpPr/>
          <p:nvPr/>
        </p:nvSpPr>
        <p:spPr>
          <a:xfrm>
            <a:off x="7029986" y="4686518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0</a:t>
            </a:r>
            <a:r>
              <a:rPr lang="en-US" altLang="zh-CN" sz="3200" i="1" dirty="0">
                <a:latin typeface="+mn-ea"/>
                <a:ea typeface="+mn-ea"/>
              </a:rPr>
              <a:t>.</a:t>
            </a:r>
            <a:r>
              <a:rPr lang="en-US" altLang="zh-CN" sz="3200" dirty="0">
                <a:latin typeface="+mn-ea"/>
                <a:ea typeface="+mn-ea"/>
              </a:rPr>
              <a:t>9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835015" y="467940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&gt;</a:t>
            </a:r>
            <a:endParaRPr lang="zh-CN" altLang="en-US" sz="3200" dirty="0"/>
          </a:p>
        </p:txBody>
      </p:sp>
      <p:cxnSp>
        <p:nvCxnSpPr>
          <p:cNvPr id="51" name="直接连接符 50"/>
          <p:cNvCxnSpPr/>
          <p:nvPr/>
        </p:nvCxnSpPr>
        <p:spPr>
          <a:xfrm>
            <a:off x="8234869" y="4970245"/>
            <a:ext cx="47107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8297640" y="486694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6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296596" y="443489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5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801283" y="5583575"/>
            <a:ext cx="43043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答：</a:t>
            </a:r>
            <a:r>
              <a:rPr lang="zh-CN" altLang="zh-CN" sz="3200" dirty="0" smtClean="0"/>
              <a:t>李阿姨</a:t>
            </a:r>
            <a:r>
              <a:rPr lang="zh-CN" altLang="zh-CN" sz="3200" dirty="0"/>
              <a:t>打字快些。</a:t>
            </a:r>
            <a:endParaRPr lang="zh-CN" altLang="en-US" sz="3200" dirty="0"/>
          </a:p>
        </p:txBody>
      </p:sp>
      <p:sp>
        <p:nvSpPr>
          <p:cNvPr id="54" name="矩形 53"/>
          <p:cNvSpPr/>
          <p:nvPr/>
        </p:nvSpPr>
        <p:spPr>
          <a:xfrm>
            <a:off x="1129727" y="1265166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9.</a:t>
            </a:r>
            <a:endParaRPr lang="zh-CN" altLang="en-US" sz="3200" dirty="0"/>
          </a:p>
        </p:txBody>
      </p:sp>
      <p:sp>
        <p:nvSpPr>
          <p:cNvPr id="55" name="圆角矩形标注 54"/>
          <p:cNvSpPr/>
          <p:nvPr/>
        </p:nvSpPr>
        <p:spPr>
          <a:xfrm>
            <a:off x="1609090" y="1435100"/>
            <a:ext cx="2261235" cy="935990"/>
          </a:xfrm>
          <a:prstGeom prst="wedgeRoundRectCallout">
            <a:avLst>
              <a:gd name="adj1" fmla="val 61163"/>
              <a:gd name="adj2" fmla="val -18901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圆角矩形标注 55"/>
          <p:cNvSpPr/>
          <p:nvPr/>
        </p:nvSpPr>
        <p:spPr>
          <a:xfrm>
            <a:off x="7835014" y="1298763"/>
            <a:ext cx="2562157" cy="1668095"/>
          </a:xfrm>
          <a:prstGeom prst="wedgeRoundRectCallout">
            <a:avLst>
              <a:gd name="adj1" fmla="val -56750"/>
              <a:gd name="adj2" fmla="val -24813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3" grpId="0"/>
      <p:bldP spid="24" grpId="0"/>
      <p:bldP spid="26" grpId="0"/>
      <p:bldP spid="28" grpId="0"/>
      <p:bldP spid="30" grpId="0"/>
      <p:bldP spid="32" grpId="0"/>
      <p:bldP spid="33" grpId="0"/>
      <p:bldP spid="34" grpId="0"/>
      <p:bldP spid="36" grpId="0"/>
      <p:bldP spid="37" grpId="0"/>
      <p:bldP spid="38" grpId="0"/>
      <p:bldP spid="40" grpId="0"/>
      <p:bldP spid="41" grpId="0"/>
      <p:bldP spid="43" grpId="0"/>
      <p:bldP spid="45" grpId="0"/>
      <p:bldP spid="46" grpId="0"/>
      <p:bldP spid="47" grpId="0"/>
      <p:bldP spid="48" grpId="0"/>
      <p:bldP spid="49" grpId="0"/>
      <p:bldP spid="52" grpId="0"/>
      <p:bldP spid="53" grpId="0"/>
      <p:bldP spid="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4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6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9" name="文本框 22"/>
          <p:cNvSpPr txBox="1"/>
          <p:nvPr/>
        </p:nvSpPr>
        <p:spPr>
          <a:xfrm flipH="1">
            <a:off x="3478893" y="1825923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59909" y="4649906"/>
            <a:ext cx="3244479" cy="1158240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71164" y="6024519"/>
            <a:ext cx="3233224" cy="1093627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3232150" y="743818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98996" y="83993"/>
            <a:ext cx="2797459" cy="1339850"/>
            <a:chOff x="3222115" y="3035528"/>
            <a:chExt cx="2797459" cy="1339850"/>
          </a:xfrm>
        </p:grpSpPr>
        <p:grpSp>
          <p:nvGrpSpPr>
            <p:cNvPr id="10" name="组合 3"/>
            <p:cNvGrpSpPr/>
            <p:nvPr/>
          </p:nvGrpSpPr>
          <p:grpSpPr bwMode="auto">
            <a:xfrm>
              <a:off x="3733756" y="3035528"/>
              <a:ext cx="2285818" cy="1339850"/>
              <a:chOff x="905" y="49"/>
              <a:chExt cx="3813" cy="2332"/>
            </a:xfrm>
          </p:grpSpPr>
          <p:pic>
            <p:nvPicPr>
              <p:cNvPr id="12" name="图片 11" descr="图片5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24" y="49"/>
                <a:ext cx="1694" cy="2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" name="图片 12" descr="ktxj"/>
              <p:cNvPicPr>
                <a:picLocks noChangeAspect="1"/>
              </p:cNvPicPr>
              <p:nvPr/>
            </p:nvPicPr>
            <p:blipFill rotWithShape="1"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l="9565" r="62675" b="10593"/>
              <a:stretch>
                <a:fillRect/>
              </a:stretch>
            </p:blipFill>
            <p:spPr bwMode="auto">
              <a:xfrm>
                <a:off x="905" y="574"/>
                <a:ext cx="2476" cy="8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1" name="图片 5" descr="stlx"/>
            <p:cNvPicPr>
              <a:picLocks noChangeAspect="1"/>
            </p:cNvPicPr>
            <p:nvPr/>
          </p:nvPicPr>
          <p:blipFill rotWithShape="1">
            <a:blip r:embed="rId8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-1" r="90112" b="-2156"/>
            <a:stretch>
              <a:fillRect/>
            </a:stretch>
          </p:blipFill>
          <p:spPr bwMode="auto">
            <a:xfrm>
              <a:off x="3222115" y="3324467"/>
              <a:ext cx="511641" cy="6016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" name="Picture 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文本框 5"/>
          <p:cNvSpPr txBox="1"/>
          <p:nvPr/>
        </p:nvSpPr>
        <p:spPr>
          <a:xfrm>
            <a:off x="91313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" name="圆角矩形 19"/>
          <p:cNvSpPr/>
          <p:nvPr/>
        </p:nvSpPr>
        <p:spPr>
          <a:xfrm rot="10800000" flipH="1">
            <a:off x="466725" y="1423670"/>
            <a:ext cx="8515350" cy="486156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21" name="圆角矩形 20"/>
          <p:cNvSpPr/>
          <p:nvPr/>
        </p:nvSpPr>
        <p:spPr>
          <a:xfrm rot="10800000" flipH="1">
            <a:off x="466725" y="1408430"/>
            <a:ext cx="8515985" cy="4877435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24" name="MH_Other_1"/>
          <p:cNvSpPr/>
          <p:nvPr>
            <p:custDataLst>
              <p:tags r:id="rId1"/>
            </p:custDataLst>
          </p:nvPr>
        </p:nvSpPr>
        <p:spPr>
          <a:xfrm>
            <a:off x="9507855" y="137255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MH_SubTitle_1"/>
          <p:cNvSpPr/>
          <p:nvPr>
            <p:custDataLst>
              <p:tags r:id="rId2"/>
            </p:custDataLst>
          </p:nvPr>
        </p:nvSpPr>
        <p:spPr>
          <a:xfrm rot="588792">
            <a:off x="8952230" y="2042478"/>
            <a:ext cx="2589213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lvl="0" algn="ctr" eaLnBrk="1" hangingPunct="1">
              <a:defRPr/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你有什么收获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MH_Other_2"/>
          <p:cNvSpPr/>
          <p:nvPr>
            <p:custDataLst>
              <p:tags r:id="rId3"/>
            </p:custDataLst>
          </p:nvPr>
        </p:nvSpPr>
        <p:spPr>
          <a:xfrm rot="19833143">
            <a:off x="10153968" y="103282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479485" y="1651164"/>
            <a:ext cx="8568952" cy="3047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3200" dirty="0">
                <a:solidFill>
                  <a:srgbClr val="000000"/>
                </a:solidFill>
              </a:rPr>
              <a:t>小数化成分数时</a:t>
            </a:r>
            <a:r>
              <a:rPr lang="en-US" altLang="zh-CN" sz="3200" dirty="0">
                <a:solidFill>
                  <a:srgbClr val="000000"/>
                </a:solidFill>
              </a:rPr>
              <a:t>,</a:t>
            </a:r>
            <a:r>
              <a:rPr lang="zh-CN" altLang="en-US" sz="3200" dirty="0">
                <a:solidFill>
                  <a:srgbClr val="000000"/>
                </a:solidFill>
              </a:rPr>
              <a:t>先把小数写成分母是</a:t>
            </a:r>
            <a:r>
              <a:rPr lang="en-US" altLang="zh-CN" sz="3200" dirty="0">
                <a:solidFill>
                  <a:srgbClr val="000000"/>
                </a:solidFill>
              </a:rPr>
              <a:t>10,100,1000,…</a:t>
            </a:r>
            <a:r>
              <a:rPr lang="zh-CN" altLang="en-US" sz="3200" dirty="0">
                <a:solidFill>
                  <a:srgbClr val="000000"/>
                </a:solidFill>
              </a:rPr>
              <a:t>的分数。也就是说，原来有几位小数</a:t>
            </a:r>
            <a:r>
              <a:rPr lang="en-US" altLang="zh-CN" sz="3200" dirty="0">
                <a:solidFill>
                  <a:srgbClr val="000000"/>
                </a:solidFill>
              </a:rPr>
              <a:t>,</a:t>
            </a:r>
            <a:r>
              <a:rPr lang="zh-CN" altLang="en-US" sz="3200" dirty="0">
                <a:solidFill>
                  <a:srgbClr val="000000"/>
                </a:solidFill>
              </a:rPr>
              <a:t>就在</a:t>
            </a:r>
            <a:r>
              <a:rPr lang="en-US" altLang="zh-CN" sz="3200" dirty="0">
                <a:solidFill>
                  <a:srgbClr val="000000"/>
                </a:solidFill>
              </a:rPr>
              <a:t>1 </a:t>
            </a:r>
            <a:r>
              <a:rPr lang="zh-CN" altLang="en-US" sz="3200" dirty="0">
                <a:solidFill>
                  <a:srgbClr val="000000"/>
                </a:solidFill>
              </a:rPr>
              <a:t>后面写几个</a:t>
            </a:r>
            <a:r>
              <a:rPr lang="en-US" altLang="zh-CN" sz="3200" dirty="0">
                <a:solidFill>
                  <a:srgbClr val="000000"/>
                </a:solidFill>
              </a:rPr>
              <a:t>0</a:t>
            </a:r>
            <a:r>
              <a:rPr lang="zh-CN" altLang="en-US" sz="3200" dirty="0">
                <a:solidFill>
                  <a:srgbClr val="000000"/>
                </a:solidFill>
              </a:rPr>
              <a:t>作分母，原来的小数去掉小数点作分子，不是最简分数的要约分。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511175" y="4462145"/>
            <a:ext cx="7984490" cy="1569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3200" dirty="0" smtClean="0">
                <a:solidFill>
                  <a:srgbClr val="000000"/>
                </a:solidFill>
              </a:rPr>
              <a:t>在做分数化成小数的题目时，</a:t>
            </a:r>
            <a:r>
              <a:rPr lang="zh-CN" altLang="en-US" sz="3200" dirty="0">
                <a:solidFill>
                  <a:srgbClr val="000000"/>
                </a:solidFill>
              </a:rPr>
              <a:t>用分子</a:t>
            </a:r>
            <a:r>
              <a:rPr lang="en-US" altLang="zh-CN" sz="3200" dirty="0">
                <a:solidFill>
                  <a:srgbClr val="000000"/>
                </a:solidFill>
              </a:rPr>
              <a:t>÷</a:t>
            </a:r>
            <a:r>
              <a:rPr lang="zh-CN" altLang="en-US" sz="3200" dirty="0">
                <a:solidFill>
                  <a:srgbClr val="000000"/>
                </a:solidFill>
              </a:rPr>
              <a:t>分母</a:t>
            </a:r>
            <a:r>
              <a:rPr lang="en-US" altLang="zh-CN" sz="3200" dirty="0">
                <a:solidFill>
                  <a:srgbClr val="000000"/>
                </a:solidFill>
              </a:rPr>
              <a:t>(</a:t>
            </a:r>
            <a:r>
              <a:rPr lang="zh-CN" altLang="en-US" sz="3200" dirty="0">
                <a:solidFill>
                  <a:srgbClr val="000000"/>
                </a:solidFill>
              </a:rPr>
              <a:t>除不尽时按要求保留几位小数</a:t>
            </a:r>
            <a:r>
              <a:rPr lang="en-US" altLang="zh-CN" sz="3200" dirty="0">
                <a:solidFill>
                  <a:srgbClr val="000000"/>
                </a:solidFill>
              </a:rPr>
              <a:t>)</a:t>
            </a:r>
            <a:r>
              <a:rPr lang="zh-CN" altLang="en-US" sz="3200" dirty="0">
                <a:solidFill>
                  <a:srgbClr val="000000"/>
                </a:solidFill>
              </a:rPr>
              <a:t>。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bldLvl="0" animBg="1"/>
      <p:bldP spid="21" grpId="0" bldLvl="0" animBg="1"/>
      <p:bldP spid="25" grpId="0" bldLvl="0" animBg="1"/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6813" y="-117520"/>
            <a:ext cx="3206772" cy="1608773"/>
            <a:chOff x="76813" y="-117520"/>
            <a:chExt cx="3206772" cy="1608773"/>
          </a:xfrm>
        </p:grpSpPr>
        <p:grpSp>
          <p:nvGrpSpPr>
            <p:cNvPr id="3" name="组合 3"/>
            <p:cNvGrpSpPr/>
            <p:nvPr/>
          </p:nvGrpSpPr>
          <p:grpSpPr bwMode="auto">
            <a:xfrm>
              <a:off x="595363" y="-117520"/>
              <a:ext cx="2688222" cy="1608773"/>
              <a:chOff x="920" y="49"/>
              <a:chExt cx="4233" cy="2535"/>
            </a:xfrm>
          </p:grpSpPr>
          <p:pic>
            <p:nvPicPr>
              <p:cNvPr id="5" name="图片 4" descr="图片1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38" y="49"/>
                <a:ext cx="2215" cy="25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" name="图片 5" descr="zysj"/>
              <p:cNvPicPr>
                <a:picLocks noChangeAspect="1"/>
              </p:cNvPicPr>
              <p:nvPr/>
            </p:nvPicPr>
            <p:blipFill rotWithShape="1"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l="9650" r="62866" b="1138"/>
              <a:stretch>
                <a:fillRect/>
              </a:stretch>
            </p:blipFill>
            <p:spPr bwMode="auto">
              <a:xfrm>
                <a:off x="920" y="820"/>
                <a:ext cx="2278" cy="9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4" name="图片 5" descr="ktxj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90296" b="-6696"/>
            <a:stretch>
              <a:fillRect/>
            </a:stretch>
          </p:blipFill>
          <p:spPr bwMode="auto">
            <a:xfrm>
              <a:off x="76813" y="381934"/>
              <a:ext cx="518550" cy="602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3510048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文本框 22"/>
          <p:cNvSpPr txBox="1"/>
          <p:nvPr/>
        </p:nvSpPr>
        <p:spPr>
          <a:xfrm flipH="1">
            <a:off x="3829447" y="1782582"/>
            <a:ext cx="6969182" cy="1568450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1.教材第58页练习十四第4,7题。</a:t>
            </a:r>
          </a:p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2.教材第59页练习十四第10题。</a:t>
            </a:r>
          </a:p>
        </p:txBody>
      </p:sp>
      <p:sp>
        <p:nvSpPr>
          <p:cNvPr id="16" name="文本框 22"/>
          <p:cNvSpPr txBox="1"/>
          <p:nvPr/>
        </p:nvSpPr>
        <p:spPr>
          <a:xfrm flipH="1">
            <a:off x="3829447" y="3231273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12" name="图片 11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13" name="图片 12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14" name="图片 13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16" name="图片 15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7" name="图片 16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8" name="图片 17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0" name="图片 9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9" name="图片 18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20" name="图片 19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7" name="图片 6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newsflash/>
      </p:transition>
    </mc:Choice>
    <mc:Fallback>
      <p:transition spd="slow">
        <p:newsfla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15" name="图片 1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16" name="图片 1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19" name="图片 18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20" name="图片 19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52" name="TextBox 14"/>
          <p:cNvSpPr txBox="1"/>
          <p:nvPr/>
        </p:nvSpPr>
        <p:spPr>
          <a:xfrm>
            <a:off x="1249680" y="1189355"/>
            <a:ext cx="8569325" cy="160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240"/>
              </a:lnSpc>
            </a:pPr>
            <a:r>
              <a:rPr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1.读出下面各小数,并说出它们的意义。</a:t>
            </a:r>
          </a:p>
          <a:p>
            <a:pPr latinLnBrk="0">
              <a:lnSpc>
                <a:spcPts val="3340"/>
              </a:lnSpc>
            </a:pPr>
            <a:endParaRPr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4240"/>
              </a:lnSpc>
            </a:pPr>
            <a:r>
              <a:rPr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0.3　   0.45　    0.07　     0.034</a:t>
            </a:r>
          </a:p>
        </p:txBody>
      </p:sp>
      <p:sp>
        <p:nvSpPr>
          <p:cNvPr id="11" name="矩形 10"/>
          <p:cNvSpPr/>
          <p:nvPr/>
        </p:nvSpPr>
        <p:spPr>
          <a:xfrm>
            <a:off x="1969135" y="3197860"/>
            <a:ext cx="96661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读作</a:t>
            </a:r>
            <a:r>
              <a:rPr lang="zh-CN" altLang="en-US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零点三        表示十分之三</a:t>
            </a:r>
          </a:p>
        </p:txBody>
      </p:sp>
      <p:sp>
        <p:nvSpPr>
          <p:cNvPr id="9" name="矩形 8"/>
          <p:cNvSpPr/>
          <p:nvPr/>
        </p:nvSpPr>
        <p:spPr>
          <a:xfrm>
            <a:off x="1969135" y="3909060"/>
            <a:ext cx="958913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读作</a:t>
            </a:r>
            <a:r>
              <a:rPr lang="zh-CN" altLang="en-US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零点四五      表示百分之四十五</a:t>
            </a:r>
          </a:p>
        </p:txBody>
      </p:sp>
      <p:sp>
        <p:nvSpPr>
          <p:cNvPr id="10" name="矩形 9"/>
          <p:cNvSpPr/>
          <p:nvPr/>
        </p:nvSpPr>
        <p:spPr>
          <a:xfrm>
            <a:off x="1986280" y="4604385"/>
            <a:ext cx="919162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读作</a:t>
            </a:r>
            <a:r>
              <a:rPr lang="zh-CN" altLang="en-US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零点零七      表示百分之七</a:t>
            </a:r>
          </a:p>
        </p:txBody>
      </p:sp>
      <p:sp>
        <p:nvSpPr>
          <p:cNvPr id="13" name="矩形 12"/>
          <p:cNvSpPr/>
          <p:nvPr/>
        </p:nvSpPr>
        <p:spPr>
          <a:xfrm>
            <a:off x="1969135" y="5299710"/>
            <a:ext cx="958913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读作</a:t>
            </a:r>
            <a:r>
              <a:rPr lang="zh-CN" altLang="en-US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零点零三四    表示千分之三十四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/>
      <p:bldP spid="10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52" name="TextBox 14"/>
          <p:cNvSpPr txBox="1"/>
          <p:nvPr/>
        </p:nvSpPr>
        <p:spPr>
          <a:xfrm>
            <a:off x="531845" y="1503045"/>
            <a:ext cx="11007375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240"/>
              </a:lnSpc>
            </a:pPr>
            <a:r>
              <a:rPr sz="32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2.求下面各题的商。(商用小数或分数表示)</a:t>
            </a:r>
          </a:p>
          <a:p>
            <a:pPr>
              <a:lnSpc>
                <a:spcPts val="4240"/>
              </a:lnSpc>
            </a:pPr>
            <a:endParaRPr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4240"/>
              </a:lnSpc>
            </a:pPr>
            <a:r>
              <a:rPr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3÷4</a:t>
            </a:r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＝</a:t>
            </a:r>
            <a:r>
              <a:rPr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　     　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5÷10</a:t>
            </a:r>
            <a:r>
              <a:rPr lang="zh-CN" sz="32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＝</a:t>
            </a:r>
            <a:r>
              <a:rPr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　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</a:t>
            </a:r>
            <a:r>
              <a:rPr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      </a:t>
            </a:r>
            <a:r>
              <a:rPr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9÷10</a:t>
            </a:r>
            <a:r>
              <a:rPr lang="zh-CN" sz="32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＝</a:t>
            </a:r>
            <a:endParaRPr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4240"/>
              </a:lnSpc>
            </a:pPr>
            <a:endParaRPr 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4240"/>
              </a:lnSpc>
            </a:pPr>
            <a:r>
              <a:rPr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15÷45</a:t>
            </a:r>
            <a:r>
              <a:rPr lang="zh-CN" sz="32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＝</a:t>
            </a:r>
            <a:r>
              <a:rPr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	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6÷15</a:t>
            </a:r>
            <a:r>
              <a:rPr lang="zh-CN" sz="32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＝</a:t>
            </a:r>
            <a:r>
              <a:rPr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	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1÷7</a:t>
            </a:r>
            <a:r>
              <a:rPr lang="zh-CN" sz="32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＝</a:t>
            </a:r>
            <a:r>
              <a:rPr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   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800786" y="2343344"/>
            <a:ext cx="2196167" cy="1077595"/>
            <a:chOff x="4221" y="7183"/>
            <a:chExt cx="2743" cy="1697"/>
          </a:xfrm>
        </p:grpSpPr>
        <p:sp>
          <p:nvSpPr>
            <p:cNvPr id="11" name="矩形 10"/>
            <p:cNvSpPr/>
            <p:nvPr/>
          </p:nvSpPr>
          <p:spPr>
            <a:xfrm>
              <a:off x="4221" y="7589"/>
              <a:ext cx="1652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0.75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5277" y="7589"/>
              <a:ext cx="1652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或</a:t>
              </a:r>
            </a:p>
          </p:txBody>
        </p:sp>
        <p:sp>
          <p:nvSpPr>
            <p:cNvPr id="7177" name="Rectangle 16"/>
            <p:cNvSpPr>
              <a:spLocks noChangeArrowheads="1"/>
            </p:cNvSpPr>
            <p:nvPr/>
          </p:nvSpPr>
          <p:spPr bwMode="auto">
            <a:xfrm>
              <a:off x="6017" y="7183"/>
              <a:ext cx="947" cy="16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sz="320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3</a:t>
              </a:r>
            </a:p>
            <a:p>
              <a:pPr algn="ctr"/>
              <a:r>
                <a:rPr lang="en-US" sz="320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4</a:t>
              </a:r>
            </a:p>
          </p:txBody>
        </p:sp>
        <p:sp>
          <p:nvSpPr>
            <p:cNvPr id="7178" name="Line 17"/>
            <p:cNvSpPr>
              <a:spLocks noChangeShapeType="1"/>
            </p:cNvSpPr>
            <p:nvPr/>
          </p:nvSpPr>
          <p:spPr bwMode="auto">
            <a:xfrm>
              <a:off x="6183" y="8041"/>
              <a:ext cx="616" cy="0"/>
            </a:xfrm>
            <a:prstGeom prst="line">
              <a:avLst/>
            </a:prstGeom>
            <a:ln w="28575"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lIns="90000" tIns="46800" rIns="90000" bIns="46800" anchor="ctr"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793227" y="2303868"/>
            <a:ext cx="2856230" cy="1088390"/>
            <a:chOff x="4533" y="7183"/>
            <a:chExt cx="3724" cy="1714"/>
          </a:xfrm>
        </p:grpSpPr>
        <p:sp>
          <p:nvSpPr>
            <p:cNvPr id="15" name="矩形 14"/>
            <p:cNvSpPr/>
            <p:nvPr/>
          </p:nvSpPr>
          <p:spPr>
            <a:xfrm>
              <a:off x="4533" y="7589"/>
              <a:ext cx="1652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0.5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5277" y="7589"/>
              <a:ext cx="1652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或</a:t>
              </a: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6017" y="7183"/>
              <a:ext cx="947" cy="16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sz="320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1</a:t>
              </a:r>
            </a:p>
            <a:p>
              <a:pPr algn="ctr"/>
              <a:r>
                <a:rPr lang="en-US" sz="320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2</a:t>
              </a:r>
            </a:p>
          </p:txBody>
        </p:sp>
        <p:sp>
          <p:nvSpPr>
            <p:cNvPr id="18" name="Line 17"/>
            <p:cNvSpPr>
              <a:spLocks noChangeShapeType="1"/>
            </p:cNvSpPr>
            <p:nvPr/>
          </p:nvSpPr>
          <p:spPr bwMode="auto">
            <a:xfrm>
              <a:off x="6183" y="8041"/>
              <a:ext cx="616" cy="0"/>
            </a:xfrm>
            <a:prstGeom prst="line">
              <a:avLst/>
            </a:prstGeom>
            <a:ln w="28575"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605" y="7563"/>
              <a:ext cx="1652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或</a:t>
              </a:r>
            </a:p>
          </p:txBody>
        </p:sp>
        <p:sp>
          <p:nvSpPr>
            <p:cNvPr id="20" name="Rectangle 16"/>
            <p:cNvSpPr>
              <a:spLocks noChangeArrowheads="1"/>
            </p:cNvSpPr>
            <p:nvPr/>
          </p:nvSpPr>
          <p:spPr bwMode="auto">
            <a:xfrm>
              <a:off x="7310" y="7200"/>
              <a:ext cx="947" cy="16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sz="320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5</a:t>
              </a:r>
            </a:p>
            <a:p>
              <a:pPr algn="ctr"/>
              <a:r>
                <a:rPr lang="en-US" sz="320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10</a:t>
              </a:r>
            </a:p>
          </p:txBody>
        </p:sp>
        <p:sp>
          <p:nvSpPr>
            <p:cNvPr id="21" name="Line 17"/>
            <p:cNvSpPr>
              <a:spLocks noChangeShapeType="1"/>
            </p:cNvSpPr>
            <p:nvPr/>
          </p:nvSpPr>
          <p:spPr bwMode="auto">
            <a:xfrm>
              <a:off x="7476" y="8058"/>
              <a:ext cx="616" cy="0"/>
            </a:xfrm>
            <a:prstGeom prst="line">
              <a:avLst/>
            </a:prstGeom>
            <a:ln w="28575"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lIns="90000" tIns="46800" rIns="90000" bIns="46800" anchor="ctr"/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145395" y="2334895"/>
            <a:ext cx="2046605" cy="1077595"/>
            <a:chOff x="4595" y="7183"/>
            <a:chExt cx="2369" cy="1697"/>
          </a:xfrm>
        </p:grpSpPr>
        <p:sp>
          <p:nvSpPr>
            <p:cNvPr id="23" name="矩形 22"/>
            <p:cNvSpPr/>
            <p:nvPr/>
          </p:nvSpPr>
          <p:spPr>
            <a:xfrm>
              <a:off x="4595" y="7611"/>
              <a:ext cx="1652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0.9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5277" y="7589"/>
              <a:ext cx="1652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或</a:t>
              </a:r>
            </a:p>
          </p:txBody>
        </p:sp>
        <p:sp>
          <p:nvSpPr>
            <p:cNvPr id="25" name="Rectangle 16"/>
            <p:cNvSpPr>
              <a:spLocks noChangeArrowheads="1"/>
            </p:cNvSpPr>
            <p:nvPr/>
          </p:nvSpPr>
          <p:spPr bwMode="auto">
            <a:xfrm>
              <a:off x="6017" y="7183"/>
              <a:ext cx="947" cy="16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9</a:t>
              </a:r>
            </a:p>
            <a:p>
              <a:pPr algn="ctr"/>
              <a:r>
                <a:rPr 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10</a:t>
              </a:r>
            </a:p>
          </p:txBody>
        </p:sp>
        <p:sp>
          <p:nvSpPr>
            <p:cNvPr id="26" name="Line 17"/>
            <p:cNvSpPr>
              <a:spLocks noChangeShapeType="1"/>
            </p:cNvSpPr>
            <p:nvPr/>
          </p:nvSpPr>
          <p:spPr bwMode="auto">
            <a:xfrm>
              <a:off x="6183" y="8041"/>
              <a:ext cx="616" cy="0"/>
            </a:xfrm>
            <a:prstGeom prst="line">
              <a:avLst/>
            </a:prstGeom>
            <a:ln w="28575"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lIns="90000" tIns="46800" rIns="90000" bIns="46800" anchor="ctr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352550" y="3443605"/>
            <a:ext cx="1422400" cy="1088390"/>
            <a:chOff x="6017" y="7183"/>
            <a:chExt cx="2240" cy="1714"/>
          </a:xfrm>
        </p:grpSpPr>
        <p:sp>
          <p:nvSpPr>
            <p:cNvPr id="30" name="Rectangle 16"/>
            <p:cNvSpPr>
              <a:spLocks noChangeArrowheads="1"/>
            </p:cNvSpPr>
            <p:nvPr/>
          </p:nvSpPr>
          <p:spPr bwMode="auto">
            <a:xfrm>
              <a:off x="6017" y="7183"/>
              <a:ext cx="947" cy="16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sz="320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1</a:t>
              </a:r>
            </a:p>
            <a:p>
              <a:pPr algn="ctr"/>
              <a:r>
                <a:rPr lang="en-US" sz="320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3</a:t>
              </a:r>
            </a:p>
          </p:txBody>
        </p:sp>
        <p:sp>
          <p:nvSpPr>
            <p:cNvPr id="31" name="Line 17"/>
            <p:cNvSpPr>
              <a:spLocks noChangeShapeType="1"/>
            </p:cNvSpPr>
            <p:nvPr/>
          </p:nvSpPr>
          <p:spPr bwMode="auto">
            <a:xfrm>
              <a:off x="6183" y="8041"/>
              <a:ext cx="616" cy="0"/>
            </a:xfrm>
            <a:prstGeom prst="line">
              <a:avLst/>
            </a:prstGeom>
            <a:ln w="28575"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6605" y="7563"/>
              <a:ext cx="1652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或</a:t>
              </a:r>
            </a:p>
          </p:txBody>
        </p:sp>
        <p:sp>
          <p:nvSpPr>
            <p:cNvPr id="33" name="Rectangle 16"/>
            <p:cNvSpPr>
              <a:spLocks noChangeArrowheads="1"/>
            </p:cNvSpPr>
            <p:nvPr/>
          </p:nvSpPr>
          <p:spPr bwMode="auto">
            <a:xfrm>
              <a:off x="7310" y="7200"/>
              <a:ext cx="947" cy="16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sz="320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15</a:t>
              </a:r>
            </a:p>
            <a:p>
              <a:pPr algn="ctr"/>
              <a:r>
                <a:rPr lang="en-US" sz="320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45</a:t>
              </a:r>
            </a:p>
          </p:txBody>
        </p:sp>
        <p:sp>
          <p:nvSpPr>
            <p:cNvPr id="34" name="Line 17"/>
            <p:cNvSpPr>
              <a:spLocks noChangeShapeType="1"/>
            </p:cNvSpPr>
            <p:nvPr/>
          </p:nvSpPr>
          <p:spPr bwMode="auto">
            <a:xfrm>
              <a:off x="7476" y="8058"/>
              <a:ext cx="616" cy="0"/>
            </a:xfrm>
            <a:prstGeom prst="line">
              <a:avLst/>
            </a:prstGeom>
            <a:ln w="28575"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lIns="90000" tIns="46800" rIns="90000" bIns="46800" anchor="ctr"/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975349" y="3429635"/>
            <a:ext cx="1422400" cy="1088390"/>
            <a:chOff x="6017" y="7183"/>
            <a:chExt cx="2240" cy="1714"/>
          </a:xfrm>
        </p:grpSpPr>
        <p:sp>
          <p:nvSpPr>
            <p:cNvPr id="36" name="Rectangle 16"/>
            <p:cNvSpPr>
              <a:spLocks noChangeArrowheads="1"/>
            </p:cNvSpPr>
            <p:nvPr/>
          </p:nvSpPr>
          <p:spPr bwMode="auto">
            <a:xfrm>
              <a:off x="6017" y="7183"/>
              <a:ext cx="947" cy="16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6</a:t>
              </a:r>
            </a:p>
            <a:p>
              <a:pPr algn="ctr"/>
              <a:r>
                <a:rPr 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15</a:t>
              </a:r>
            </a:p>
          </p:txBody>
        </p:sp>
        <p:sp>
          <p:nvSpPr>
            <p:cNvPr id="37" name="Line 17"/>
            <p:cNvSpPr>
              <a:spLocks noChangeShapeType="1"/>
            </p:cNvSpPr>
            <p:nvPr/>
          </p:nvSpPr>
          <p:spPr bwMode="auto">
            <a:xfrm>
              <a:off x="6183" y="8041"/>
              <a:ext cx="616" cy="0"/>
            </a:xfrm>
            <a:prstGeom prst="line">
              <a:avLst/>
            </a:prstGeom>
            <a:ln w="28575"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605" y="7563"/>
              <a:ext cx="1652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或</a:t>
              </a:r>
            </a:p>
          </p:txBody>
        </p:sp>
        <p:sp>
          <p:nvSpPr>
            <p:cNvPr id="39" name="Rectangle 16"/>
            <p:cNvSpPr>
              <a:spLocks noChangeArrowheads="1"/>
            </p:cNvSpPr>
            <p:nvPr/>
          </p:nvSpPr>
          <p:spPr bwMode="auto">
            <a:xfrm>
              <a:off x="7310" y="7200"/>
              <a:ext cx="947" cy="16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sz="320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2</a:t>
              </a:r>
            </a:p>
            <a:p>
              <a:pPr algn="ctr"/>
              <a:r>
                <a:rPr lang="en-US" sz="320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5</a:t>
              </a:r>
            </a:p>
          </p:txBody>
        </p:sp>
        <p:sp>
          <p:nvSpPr>
            <p:cNvPr id="40" name="Line 17"/>
            <p:cNvSpPr>
              <a:spLocks noChangeShapeType="1"/>
            </p:cNvSpPr>
            <p:nvPr/>
          </p:nvSpPr>
          <p:spPr bwMode="auto">
            <a:xfrm>
              <a:off x="7476" y="8058"/>
              <a:ext cx="616" cy="0"/>
            </a:xfrm>
            <a:prstGeom prst="line">
              <a:avLst/>
            </a:prstGeom>
            <a:ln w="28575"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lIns="90000" tIns="46800" rIns="90000" bIns="46800" anchor="ctr"/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0033423" y="3412490"/>
            <a:ext cx="601345" cy="1077595"/>
            <a:chOff x="6017" y="7183"/>
            <a:chExt cx="947" cy="1697"/>
          </a:xfrm>
        </p:grpSpPr>
        <p:sp>
          <p:nvSpPr>
            <p:cNvPr id="44" name="Rectangle 16"/>
            <p:cNvSpPr>
              <a:spLocks noChangeArrowheads="1"/>
            </p:cNvSpPr>
            <p:nvPr/>
          </p:nvSpPr>
          <p:spPr bwMode="auto">
            <a:xfrm>
              <a:off x="6017" y="7183"/>
              <a:ext cx="947" cy="16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1</a:t>
              </a:r>
            </a:p>
            <a:p>
              <a:pPr algn="ctr"/>
              <a:r>
                <a:rPr 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7</a:t>
              </a:r>
            </a:p>
          </p:txBody>
        </p:sp>
        <p:sp>
          <p:nvSpPr>
            <p:cNvPr id="45" name="Line 17"/>
            <p:cNvSpPr>
              <a:spLocks noChangeShapeType="1"/>
            </p:cNvSpPr>
            <p:nvPr/>
          </p:nvSpPr>
          <p:spPr bwMode="auto">
            <a:xfrm>
              <a:off x="6183" y="8041"/>
              <a:ext cx="616" cy="0"/>
            </a:xfrm>
            <a:prstGeom prst="line">
              <a:avLst/>
            </a:prstGeom>
            <a:ln w="28575"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lIns="90000" tIns="46800" rIns="90000" bIns="4680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8" name="组合 7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52" name="TextBox 14"/>
          <p:cNvSpPr txBox="1"/>
          <p:nvPr/>
        </p:nvSpPr>
        <p:spPr>
          <a:xfrm>
            <a:off x="1543050" y="4343400"/>
            <a:ext cx="110185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小数</a:t>
            </a:r>
            <a:r>
              <a:rPr lang="zh-CN" altLang="en-US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实际上是分母为</a:t>
            </a:r>
            <a:r>
              <a: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10,100,1000……</a:t>
            </a:r>
            <a:r>
              <a:rPr lang="zh-CN" altLang="en-US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的分数。</a:t>
            </a:r>
          </a:p>
        </p:txBody>
      </p:sp>
      <p:sp>
        <p:nvSpPr>
          <p:cNvPr id="8" name="矩形 7"/>
          <p:cNvSpPr/>
          <p:nvPr/>
        </p:nvSpPr>
        <p:spPr>
          <a:xfrm>
            <a:off x="1571804" y="1109385"/>
            <a:ext cx="30485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填空。</a:t>
            </a:r>
            <a:endParaRPr lang="zh-CN" altLang="en-US" sz="3200" dirty="0"/>
          </a:p>
        </p:txBody>
      </p:sp>
      <p:sp>
        <p:nvSpPr>
          <p:cNvPr id="9" name="矩形 8"/>
          <p:cNvSpPr/>
          <p:nvPr/>
        </p:nvSpPr>
        <p:spPr>
          <a:xfrm>
            <a:off x="522514" y="3396615"/>
            <a:ext cx="10048331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(2)0.5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表示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分之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),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用分数表示是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10" name="矩形 9"/>
          <p:cNvSpPr/>
          <p:nvPr/>
        </p:nvSpPr>
        <p:spPr>
          <a:xfrm>
            <a:off x="487681" y="1751221"/>
            <a:ext cx="11472671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(1)0.6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表示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分之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),0.72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表示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0.216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表示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  　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                       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11" name="矩形 10"/>
          <p:cNvSpPr/>
          <p:nvPr/>
        </p:nvSpPr>
        <p:spPr>
          <a:xfrm>
            <a:off x="2523868" y="1732127"/>
            <a:ext cx="64633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十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28008" y="1696298"/>
            <a:ext cx="64633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六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900321" y="1717025"/>
            <a:ext cx="64633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百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55839" y="1713969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七十二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03349" y="2413554"/>
            <a:ext cx="64633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千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730080" y="2465640"/>
            <a:ext cx="249299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二百一十六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39394" y="3403919"/>
            <a:ext cx="64633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十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460700" y="3394929"/>
            <a:ext cx="64633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五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22" name="TextBox 16"/>
          <p:cNvSpPr txBox="1"/>
          <p:nvPr/>
        </p:nvSpPr>
        <p:spPr>
          <a:xfrm>
            <a:off x="8082965" y="3292659"/>
            <a:ext cx="3914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3" name="TextBox 17"/>
          <p:cNvSpPr txBox="1"/>
          <p:nvPr/>
        </p:nvSpPr>
        <p:spPr>
          <a:xfrm>
            <a:off x="8082965" y="3658127"/>
            <a:ext cx="3914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8082965" y="3969016"/>
            <a:ext cx="357190" cy="1476"/>
          </a:xfrm>
          <a:prstGeom prst="line">
            <a:avLst/>
          </a:prstGeom>
          <a:ln w="28575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11" grpId="0"/>
      <p:bldP spid="13" grpId="0"/>
      <p:bldP spid="14" grpId="0"/>
      <p:bldP spid="15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898525" y="1171575"/>
            <a:ext cx="882015" cy="783590"/>
            <a:chOff x="13058" y="9214"/>
            <a:chExt cx="1389" cy="1234"/>
          </a:xfrm>
        </p:grpSpPr>
        <p:sp>
          <p:nvSpPr>
            <p:cNvPr id="13" name="圆角矩形 12"/>
            <p:cNvSpPr/>
            <p:nvPr/>
          </p:nvSpPr>
          <p:spPr>
            <a:xfrm>
              <a:off x="13131" y="9541"/>
              <a:ext cx="1244" cy="739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26"/>
            <p:cNvSpPr txBox="1"/>
            <p:nvPr/>
          </p:nvSpPr>
          <p:spPr>
            <a:xfrm>
              <a:off x="13058" y="9214"/>
              <a:ext cx="1389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例</a:t>
              </a:r>
              <a:r>
                <a:rPr lang="en-US" alt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1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1908109" y="1294416"/>
            <a:ext cx="729279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把一条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3m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长的绳子平均分成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段，每段长多少米？如果平均分成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段呢？</a:t>
            </a:r>
            <a:endParaRPr lang="zh-CN" altLang="en-US" sz="3200" dirty="0"/>
          </a:p>
        </p:txBody>
      </p:sp>
      <p:sp>
        <p:nvSpPr>
          <p:cNvPr id="10" name="矩形 9"/>
          <p:cNvSpPr/>
          <p:nvPr/>
        </p:nvSpPr>
        <p:spPr>
          <a:xfrm>
            <a:off x="2570119" y="2518704"/>
            <a:ext cx="18373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3÷10 = 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93385" y="3324558"/>
            <a:ext cx="16963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3÷10 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=  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  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  </a:t>
            </a:r>
          </a:p>
        </p:txBody>
      </p:sp>
      <p:sp>
        <p:nvSpPr>
          <p:cNvPr id="14" name="矩形 13"/>
          <p:cNvSpPr/>
          <p:nvPr/>
        </p:nvSpPr>
        <p:spPr>
          <a:xfrm>
            <a:off x="6867693" y="2517249"/>
            <a:ext cx="1837362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3÷ 5 = </a:t>
            </a:r>
          </a:p>
        </p:txBody>
      </p:sp>
      <p:sp>
        <p:nvSpPr>
          <p:cNvPr id="32" name="Rectangle 41"/>
          <p:cNvSpPr>
            <a:spLocks noChangeArrowheads="1"/>
          </p:cNvSpPr>
          <p:nvPr/>
        </p:nvSpPr>
        <p:spPr bwMode="auto">
          <a:xfrm>
            <a:off x="1924367" y="2517249"/>
            <a:ext cx="54705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>
                <a:solidFill>
                  <a:srgbClr val="C00000"/>
                </a:solidFill>
              </a:rPr>
              <a:t>①</a:t>
            </a:r>
            <a:endParaRPr lang="en-US" sz="3200" dirty="0">
              <a:solidFill>
                <a:srgbClr val="C00000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053712" y="3142114"/>
            <a:ext cx="1647100" cy="990248"/>
            <a:chOff x="2264917" y="2681739"/>
            <a:chExt cx="1647100" cy="990248"/>
          </a:xfrm>
        </p:grpSpPr>
        <p:sp>
          <p:nvSpPr>
            <p:cNvPr id="26" name="TextBox 16"/>
            <p:cNvSpPr txBox="1"/>
            <p:nvPr/>
          </p:nvSpPr>
          <p:spPr>
            <a:xfrm>
              <a:off x="2402114" y="2681739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3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27" name="TextBox 17"/>
            <p:cNvSpPr txBox="1"/>
            <p:nvPr/>
          </p:nvSpPr>
          <p:spPr>
            <a:xfrm>
              <a:off x="2264917" y="3087212"/>
              <a:ext cx="5982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10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2402114" y="3188866"/>
              <a:ext cx="357190" cy="1476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矩形 16"/>
            <p:cNvSpPr/>
            <p:nvPr/>
          </p:nvSpPr>
          <p:spPr>
            <a:xfrm>
              <a:off x="2696620" y="2924301"/>
              <a:ext cx="121539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rgbClr val="C00000"/>
                  </a:solidFill>
                  <a:latin typeface="+mn-ea"/>
                  <a:ea typeface="+mn-ea"/>
                </a:rPr>
                <a:t>（</a:t>
              </a:r>
              <a:r>
                <a:rPr lang="en-US" altLang="zh-CN" sz="3200" dirty="0">
                  <a:solidFill>
                    <a:srgbClr val="C00000"/>
                  </a:solidFill>
                  <a:latin typeface="+mn-ea"/>
                  <a:ea typeface="+mn-ea"/>
                </a:rPr>
                <a:t>m</a:t>
              </a:r>
              <a:r>
                <a:rPr lang="zh-CN" altLang="en-US" sz="3200" dirty="0">
                  <a:solidFill>
                    <a:srgbClr val="C00000"/>
                  </a:solidFill>
                  <a:latin typeface="+mn-ea"/>
                  <a:ea typeface="+mn-ea"/>
                </a:rPr>
                <a:t>）</a:t>
              </a:r>
              <a:endParaRPr lang="zh-CN" altLang="en-US" sz="3200" dirty="0"/>
            </a:p>
          </p:txBody>
        </p:sp>
      </p:grpSp>
      <p:sp>
        <p:nvSpPr>
          <p:cNvPr id="18" name="矩形 17"/>
          <p:cNvSpPr/>
          <p:nvPr/>
        </p:nvSpPr>
        <p:spPr>
          <a:xfrm>
            <a:off x="4211018" y="2497221"/>
            <a:ext cx="18357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0.3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（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m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）</a:t>
            </a:r>
          </a:p>
        </p:txBody>
      </p:sp>
      <p:sp>
        <p:nvSpPr>
          <p:cNvPr id="35" name="Rectangle 41"/>
          <p:cNvSpPr>
            <a:spLocks noChangeArrowheads="1"/>
          </p:cNvSpPr>
          <p:nvPr/>
        </p:nvSpPr>
        <p:spPr bwMode="auto">
          <a:xfrm>
            <a:off x="6320639" y="2492626"/>
            <a:ext cx="54705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 smtClean="0">
                <a:solidFill>
                  <a:srgbClr val="C00000"/>
                </a:solidFill>
              </a:rPr>
              <a:t>②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387200" y="2520405"/>
            <a:ext cx="1835759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0.6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（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m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）</a:t>
            </a:r>
            <a:endParaRPr lang="en-US" altLang="zh-CN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894027" y="3407993"/>
            <a:ext cx="1837362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3÷ 5 = 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8530587" y="3216428"/>
            <a:ext cx="1514978" cy="999160"/>
            <a:chOff x="6741792" y="2756053"/>
            <a:chExt cx="1514978" cy="999160"/>
          </a:xfrm>
        </p:grpSpPr>
        <p:sp>
          <p:nvSpPr>
            <p:cNvPr id="38" name="TextBox 16"/>
            <p:cNvSpPr txBox="1"/>
            <p:nvPr/>
          </p:nvSpPr>
          <p:spPr>
            <a:xfrm>
              <a:off x="6746867" y="2756053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3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39" name="TextBox 17"/>
            <p:cNvSpPr txBox="1"/>
            <p:nvPr/>
          </p:nvSpPr>
          <p:spPr>
            <a:xfrm>
              <a:off x="6741792" y="3170438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5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6746867" y="3263180"/>
              <a:ext cx="357190" cy="1476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矩形 40"/>
            <p:cNvSpPr/>
            <p:nvPr/>
          </p:nvSpPr>
          <p:spPr>
            <a:xfrm>
              <a:off x="7041373" y="2998615"/>
              <a:ext cx="121539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rgbClr val="C00000"/>
                  </a:solidFill>
                  <a:latin typeface="+mn-ea"/>
                  <a:ea typeface="+mn-ea"/>
                </a:rPr>
                <a:t>（</a:t>
              </a:r>
              <a:r>
                <a:rPr lang="en-US" altLang="zh-CN" sz="3200" dirty="0">
                  <a:solidFill>
                    <a:srgbClr val="C00000"/>
                  </a:solidFill>
                  <a:latin typeface="+mn-ea"/>
                  <a:ea typeface="+mn-ea"/>
                </a:rPr>
                <a:t>m</a:t>
              </a:r>
              <a:r>
                <a:rPr lang="zh-CN" altLang="en-US" sz="3200" dirty="0">
                  <a:solidFill>
                    <a:srgbClr val="C00000"/>
                  </a:solidFill>
                  <a:latin typeface="+mn-ea"/>
                  <a:ea typeface="+mn-ea"/>
                </a:rPr>
                <a:t>）</a:t>
              </a:r>
              <a:endParaRPr lang="zh-CN" altLang="en-US" sz="3200" dirty="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457646" y="4095941"/>
            <a:ext cx="8359146" cy="1050524"/>
            <a:chOff x="876258" y="3845116"/>
            <a:chExt cx="7595243" cy="1050524"/>
          </a:xfrm>
        </p:grpSpPr>
        <p:sp>
          <p:nvSpPr>
            <p:cNvPr id="22" name="矩形 21"/>
            <p:cNvSpPr/>
            <p:nvPr/>
          </p:nvSpPr>
          <p:spPr>
            <a:xfrm>
              <a:off x="876258" y="4077567"/>
              <a:ext cx="759524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想一想</a:t>
              </a:r>
              <a:r>
                <a:rPr lang="en-US" altLang="zh-CN" sz="3200" dirty="0">
                  <a:solidFill>
                    <a:schemeClr val="tx1"/>
                  </a:solidFill>
                  <a:effectLst/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:0</a:t>
              </a:r>
              <a:r>
                <a:rPr lang="en-US" altLang="zh-CN" sz="3200" i="1" dirty="0">
                  <a:solidFill>
                    <a:schemeClr val="tx1"/>
                  </a:solidFill>
                  <a:effectLst/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.</a:t>
              </a:r>
              <a:r>
                <a:rPr lang="en-US" altLang="zh-CN" sz="3200" dirty="0">
                  <a:solidFill>
                    <a:schemeClr val="tx1"/>
                  </a:solidFill>
                  <a:effectLst/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3</a:t>
              </a:r>
              <a:r>
                <a:rPr lang="zh-CN" altLang="zh-CN" sz="3200" dirty="0" smtClean="0">
                  <a:solidFill>
                    <a:schemeClr val="tx1"/>
                  </a:solidFill>
                  <a:effectLst/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与</a:t>
              </a:r>
              <a:r>
                <a:rPr lang="en-US" altLang="zh-CN" sz="3200" dirty="0" smtClean="0">
                  <a:solidFill>
                    <a:schemeClr val="tx1"/>
                  </a:solidFill>
                  <a:effectLst/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           </a:t>
              </a:r>
              <a:r>
                <a:rPr lang="en-US" altLang="zh-CN" sz="3200" dirty="0" smtClean="0">
                  <a:solidFill>
                    <a:schemeClr val="tx1"/>
                  </a:solidFill>
                  <a:effectLst/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en-US" altLang="zh-CN" sz="3200" dirty="0">
                  <a:solidFill>
                    <a:schemeClr val="tx1"/>
                  </a:solidFill>
                  <a:effectLst/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0</a:t>
              </a:r>
              <a:r>
                <a:rPr lang="en-US" altLang="zh-CN" sz="3200" i="1" dirty="0">
                  <a:solidFill>
                    <a:schemeClr val="tx1"/>
                  </a:solidFill>
                  <a:effectLst/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.</a:t>
              </a:r>
              <a:r>
                <a:rPr lang="en-US" altLang="zh-CN" sz="3200" dirty="0">
                  <a:solidFill>
                    <a:schemeClr val="tx1"/>
                  </a:solidFill>
                  <a:effectLst/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6</a:t>
              </a:r>
              <a:r>
                <a:rPr lang="zh-CN" altLang="zh-CN" sz="3200" dirty="0" smtClean="0">
                  <a:solidFill>
                    <a:schemeClr val="tx1"/>
                  </a:solidFill>
                  <a:effectLst/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和</a:t>
              </a:r>
              <a:r>
                <a:rPr lang="en-US" altLang="zh-CN" sz="3200" dirty="0" smtClean="0">
                  <a:solidFill>
                    <a:schemeClr val="tx1"/>
                  </a:solidFill>
                  <a:effectLst/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     </a:t>
              </a:r>
              <a:r>
                <a:rPr lang="zh-CN" altLang="zh-CN" sz="3200" dirty="0" smtClean="0">
                  <a:solidFill>
                    <a:schemeClr val="tx1"/>
                  </a:solidFill>
                  <a:effectLst/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有</a:t>
              </a:r>
              <a:r>
                <a:rPr lang="zh-CN" altLang="zh-CN" sz="3200" dirty="0">
                  <a:solidFill>
                    <a:schemeClr val="tx1"/>
                  </a:solidFill>
                  <a:effectLst/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什么关系</a:t>
              </a:r>
              <a:r>
                <a:rPr lang="en-US" altLang="zh-CN" sz="3200" dirty="0">
                  <a:solidFill>
                    <a:schemeClr val="tx1"/>
                  </a:solidFill>
                  <a:effectLst/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?</a:t>
              </a:r>
              <a:endPara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3" name="TextBox 16"/>
            <p:cNvSpPr txBox="1"/>
            <p:nvPr/>
          </p:nvSpPr>
          <p:spPr>
            <a:xfrm>
              <a:off x="3247826" y="3845116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3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44" name="TextBox 17"/>
            <p:cNvSpPr txBox="1"/>
            <p:nvPr/>
          </p:nvSpPr>
          <p:spPr>
            <a:xfrm>
              <a:off x="3110629" y="4250589"/>
              <a:ext cx="5982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10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3198386" y="4365104"/>
              <a:ext cx="446855" cy="0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Box 16"/>
            <p:cNvSpPr txBox="1"/>
            <p:nvPr/>
          </p:nvSpPr>
          <p:spPr>
            <a:xfrm>
              <a:off x="4868418" y="3896480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3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47" name="TextBox 17"/>
            <p:cNvSpPr txBox="1"/>
            <p:nvPr/>
          </p:nvSpPr>
          <p:spPr>
            <a:xfrm>
              <a:off x="4863344" y="4310865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5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4868418" y="4403607"/>
              <a:ext cx="357190" cy="1476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2983940" y="4979575"/>
            <a:ext cx="1626250" cy="990248"/>
            <a:chOff x="1432635" y="4994180"/>
            <a:chExt cx="1626250" cy="990248"/>
          </a:xfrm>
        </p:grpSpPr>
        <p:sp>
          <p:nvSpPr>
            <p:cNvPr id="53" name="TextBox 16"/>
            <p:cNvSpPr txBox="1"/>
            <p:nvPr/>
          </p:nvSpPr>
          <p:spPr>
            <a:xfrm>
              <a:off x="2597841" y="4994180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3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54" name="TextBox 17"/>
            <p:cNvSpPr txBox="1"/>
            <p:nvPr/>
          </p:nvSpPr>
          <p:spPr>
            <a:xfrm>
              <a:off x="2460644" y="5399653"/>
              <a:ext cx="5982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10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2548401" y="5514168"/>
              <a:ext cx="446855" cy="0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矩形 24"/>
            <p:cNvSpPr/>
            <p:nvPr/>
          </p:nvSpPr>
          <p:spPr>
            <a:xfrm>
              <a:off x="1432635" y="5246043"/>
              <a:ext cx="65915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0</a:t>
              </a:r>
              <a:r>
                <a:rPr lang="en-US" altLang="zh-CN" sz="3200" i="1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.</a:t>
              </a:r>
              <a:r>
                <a:rPr lang="en-US" altLang="zh-CN" sz="32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3</a:t>
              </a:r>
              <a:endParaRPr lang="zh-CN" altLang="en-US" sz="3200" dirty="0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497917" y="5021653"/>
            <a:ext cx="1457002" cy="999160"/>
            <a:chOff x="4946612" y="5036258"/>
            <a:chExt cx="1457002" cy="999160"/>
          </a:xfrm>
        </p:grpSpPr>
        <p:sp>
          <p:nvSpPr>
            <p:cNvPr id="56" name="TextBox 16"/>
            <p:cNvSpPr txBox="1"/>
            <p:nvPr/>
          </p:nvSpPr>
          <p:spPr>
            <a:xfrm>
              <a:off x="6012160" y="5036258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3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57" name="TextBox 17"/>
            <p:cNvSpPr txBox="1"/>
            <p:nvPr/>
          </p:nvSpPr>
          <p:spPr>
            <a:xfrm>
              <a:off x="6007085" y="5450643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5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cxnSp>
          <p:nvCxnSpPr>
            <p:cNvPr id="58" name="直接连接符 57"/>
            <p:cNvCxnSpPr/>
            <p:nvPr/>
          </p:nvCxnSpPr>
          <p:spPr>
            <a:xfrm>
              <a:off x="6012160" y="5543385"/>
              <a:ext cx="357190" cy="1476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矩形 29"/>
            <p:cNvSpPr/>
            <p:nvPr/>
          </p:nvSpPr>
          <p:spPr>
            <a:xfrm>
              <a:off x="4946612" y="5252667"/>
              <a:ext cx="65915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0</a:t>
              </a:r>
              <a:r>
                <a:rPr lang="en-US" altLang="zh-CN" sz="3200" i="1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.</a:t>
              </a:r>
              <a:r>
                <a:rPr lang="en-US" altLang="zh-CN" sz="32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6</a:t>
              </a:r>
              <a:endParaRPr lang="zh-CN" altLang="en-US" sz="3200" dirty="0"/>
            </a:p>
          </p:txBody>
        </p:sp>
      </p:grpSp>
      <p:sp>
        <p:nvSpPr>
          <p:cNvPr id="61" name="矩形 60"/>
          <p:cNvSpPr/>
          <p:nvPr/>
        </p:nvSpPr>
        <p:spPr>
          <a:xfrm>
            <a:off x="3672270" y="5169882"/>
            <a:ext cx="5277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=</a:t>
            </a:r>
            <a:endParaRPr lang="zh-CN" altLang="en-US" sz="4000" dirty="0">
              <a:solidFill>
                <a:srgbClr val="C00000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131417" y="5176313"/>
            <a:ext cx="5277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=</a:t>
            </a:r>
            <a:endParaRPr lang="zh-CN" altLang="en-US" sz="4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4" grpId="0"/>
      <p:bldP spid="32" grpId="0" bldLvl="0" animBg="1"/>
      <p:bldP spid="18" grpId="0"/>
      <p:bldP spid="35" grpId="0" bldLvl="0" animBg="1"/>
      <p:bldP spid="19" grpId="0"/>
      <p:bldP spid="37" grpId="0"/>
      <p:bldP spid="61" grpId="0"/>
      <p:bldP spid="6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圆角矩形标注 1"/>
          <p:cNvSpPr/>
          <p:nvPr/>
        </p:nvSpPr>
        <p:spPr>
          <a:xfrm>
            <a:off x="3527425" y="3830320"/>
            <a:ext cx="6631940" cy="2548255"/>
          </a:xfrm>
          <a:prstGeom prst="wedgeRoundRectCallout">
            <a:avLst>
              <a:gd name="adj1" fmla="val -54844"/>
              <a:gd name="adj2" fmla="val -15462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chemeClr val="tx1"/>
                </a:solidFill>
              </a:rPr>
              <a:t>小数表示的就是十分之几、百分之几、千分之几 </a:t>
            </a:r>
            <a:r>
              <a:rPr lang="en-US" altLang="zh-CN" sz="3200" dirty="0">
                <a:solidFill>
                  <a:schemeClr val="tx1"/>
                </a:solidFill>
              </a:rPr>
              <a:t>…… </a:t>
            </a:r>
            <a:r>
              <a:rPr lang="zh-CN" altLang="en-US" sz="3200" dirty="0">
                <a:solidFill>
                  <a:schemeClr val="tx1"/>
                </a:solidFill>
              </a:rPr>
              <a:t>的数，所以可以直接写成分母是</a:t>
            </a:r>
            <a:r>
              <a:rPr lang="en-US" altLang="zh-CN" sz="3200" dirty="0">
                <a:solidFill>
                  <a:schemeClr val="tx1"/>
                </a:solidFill>
              </a:rPr>
              <a:t>10,100,1000</a:t>
            </a:r>
            <a:r>
              <a:rPr lang="zh-CN" altLang="en-US" sz="3200" dirty="0">
                <a:solidFill>
                  <a:schemeClr val="tx1"/>
                </a:solidFill>
              </a:rPr>
              <a:t>，</a:t>
            </a:r>
            <a:r>
              <a:rPr lang="en-US" altLang="zh-CN" sz="3200" dirty="0">
                <a:solidFill>
                  <a:schemeClr val="tx1"/>
                </a:solidFill>
              </a:rPr>
              <a:t>…</a:t>
            </a:r>
            <a:r>
              <a:rPr lang="zh-CN" altLang="en-US" sz="3200" dirty="0">
                <a:solidFill>
                  <a:schemeClr val="tx1"/>
                </a:solidFill>
              </a:rPr>
              <a:t>的分数，再化简。</a:t>
            </a:r>
          </a:p>
          <a:p>
            <a:endParaRPr lang="zh-CN" altLang="en-US" dirty="0"/>
          </a:p>
        </p:txBody>
      </p:sp>
      <p:sp>
        <p:nvSpPr>
          <p:cNvPr id="21" name="Text Box 24"/>
          <p:cNvSpPr txBox="1">
            <a:spLocks noChangeArrowheads="1"/>
          </p:cNvSpPr>
          <p:nvPr/>
        </p:nvSpPr>
        <p:spPr bwMode="auto">
          <a:xfrm>
            <a:off x="6217730" y="1835865"/>
            <a:ext cx="4318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36" name="Text Box 20"/>
          <p:cNvSpPr txBox="1">
            <a:spLocks noChangeArrowheads="1"/>
          </p:cNvSpPr>
          <p:nvPr/>
        </p:nvSpPr>
        <p:spPr bwMode="auto">
          <a:xfrm>
            <a:off x="6213761" y="2237692"/>
            <a:ext cx="360363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6</a:t>
            </a:r>
          </a:p>
        </p:txBody>
      </p:sp>
      <p:sp>
        <p:nvSpPr>
          <p:cNvPr id="9" name="Text Box 19"/>
          <p:cNvSpPr txBox="1">
            <a:spLocks noChangeArrowheads="1"/>
          </p:cNvSpPr>
          <p:nvPr/>
        </p:nvSpPr>
        <p:spPr bwMode="auto">
          <a:xfrm>
            <a:off x="6115708" y="2725732"/>
            <a:ext cx="657225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10</a:t>
            </a:r>
          </a:p>
        </p:txBody>
      </p:sp>
      <p:sp>
        <p:nvSpPr>
          <p:cNvPr id="13" name="矩形 12"/>
          <p:cNvSpPr/>
          <p:nvPr/>
        </p:nvSpPr>
        <p:spPr>
          <a:xfrm>
            <a:off x="1182370" y="1270000"/>
            <a:ext cx="948118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能不能把小数直接写成分数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如果能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怎么写</a:t>
            </a:r>
            <a:r>
              <a:rPr 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？</a:t>
            </a:r>
            <a:endParaRPr lang="zh-CN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Line 22"/>
          <p:cNvSpPr>
            <a:spLocks noChangeShapeType="1"/>
          </p:cNvSpPr>
          <p:nvPr/>
        </p:nvSpPr>
        <p:spPr bwMode="auto">
          <a:xfrm>
            <a:off x="6206215" y="2398374"/>
            <a:ext cx="432926" cy="21766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0" name="Line 23"/>
          <p:cNvSpPr>
            <a:spLocks noChangeShapeType="1"/>
          </p:cNvSpPr>
          <p:nvPr/>
        </p:nvSpPr>
        <p:spPr bwMode="auto">
          <a:xfrm>
            <a:off x="6213761" y="2931087"/>
            <a:ext cx="447675" cy="181626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2" name="Text Box 25"/>
          <p:cNvSpPr txBox="1">
            <a:spLocks noChangeArrowheads="1"/>
          </p:cNvSpPr>
          <p:nvPr/>
        </p:nvSpPr>
        <p:spPr bwMode="auto">
          <a:xfrm>
            <a:off x="6250273" y="3132009"/>
            <a:ext cx="28733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41" name="Text Box 11"/>
          <p:cNvSpPr txBox="1">
            <a:spLocks noChangeArrowheads="1"/>
          </p:cNvSpPr>
          <p:nvPr/>
        </p:nvSpPr>
        <p:spPr bwMode="auto">
          <a:xfrm>
            <a:off x="2851036" y="2672495"/>
            <a:ext cx="6477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10</a:t>
            </a:r>
          </a:p>
        </p:txBody>
      </p:sp>
      <p:sp>
        <p:nvSpPr>
          <p:cNvPr id="42" name="Text Box 12"/>
          <p:cNvSpPr txBox="1">
            <a:spLocks noChangeArrowheads="1"/>
          </p:cNvSpPr>
          <p:nvPr/>
        </p:nvSpPr>
        <p:spPr bwMode="auto">
          <a:xfrm>
            <a:off x="2994357" y="2223232"/>
            <a:ext cx="360363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43" name="Line 13"/>
          <p:cNvSpPr>
            <a:spLocks noChangeShapeType="1"/>
          </p:cNvSpPr>
          <p:nvPr/>
        </p:nvSpPr>
        <p:spPr bwMode="auto">
          <a:xfrm>
            <a:off x="2922177" y="2734407"/>
            <a:ext cx="487362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38" name="Text Box 15"/>
          <p:cNvSpPr txBox="1">
            <a:spLocks noChangeArrowheads="1"/>
          </p:cNvSpPr>
          <p:nvPr/>
        </p:nvSpPr>
        <p:spPr bwMode="auto">
          <a:xfrm>
            <a:off x="5333319" y="2673407"/>
            <a:ext cx="7366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10</a:t>
            </a:r>
          </a:p>
        </p:txBody>
      </p:sp>
      <p:sp>
        <p:nvSpPr>
          <p:cNvPr id="39" name="Text Box 16"/>
          <p:cNvSpPr txBox="1">
            <a:spLocks noChangeArrowheads="1"/>
          </p:cNvSpPr>
          <p:nvPr/>
        </p:nvSpPr>
        <p:spPr bwMode="auto">
          <a:xfrm>
            <a:off x="5476466" y="2241359"/>
            <a:ext cx="360363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6</a:t>
            </a:r>
          </a:p>
        </p:txBody>
      </p:sp>
      <p:sp>
        <p:nvSpPr>
          <p:cNvPr id="40" name="Line 17"/>
          <p:cNvSpPr>
            <a:spLocks noChangeShapeType="1"/>
          </p:cNvSpPr>
          <p:nvPr/>
        </p:nvSpPr>
        <p:spPr bwMode="auto">
          <a:xfrm>
            <a:off x="5476466" y="2753551"/>
            <a:ext cx="360363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37" name="Line 21"/>
          <p:cNvSpPr>
            <a:spLocks noChangeShapeType="1"/>
          </p:cNvSpPr>
          <p:nvPr/>
        </p:nvSpPr>
        <p:spPr bwMode="auto">
          <a:xfrm>
            <a:off x="6185375" y="2753551"/>
            <a:ext cx="443865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30" name="Text Box 27"/>
          <p:cNvSpPr txBox="1">
            <a:spLocks noChangeArrowheads="1"/>
          </p:cNvSpPr>
          <p:nvPr/>
        </p:nvSpPr>
        <p:spPr bwMode="auto">
          <a:xfrm>
            <a:off x="6988188" y="2667176"/>
            <a:ext cx="504825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31" name="Text Box 28"/>
          <p:cNvSpPr txBox="1">
            <a:spLocks noChangeArrowheads="1"/>
          </p:cNvSpPr>
          <p:nvPr/>
        </p:nvSpPr>
        <p:spPr bwMode="auto">
          <a:xfrm>
            <a:off x="6988188" y="2215104"/>
            <a:ext cx="360363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32" name="Line 29"/>
          <p:cNvSpPr>
            <a:spLocks noChangeShapeType="1"/>
          </p:cNvSpPr>
          <p:nvPr/>
        </p:nvSpPr>
        <p:spPr bwMode="auto">
          <a:xfrm>
            <a:off x="7056664" y="2730676"/>
            <a:ext cx="287338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20093" y="2431962"/>
            <a:ext cx="8354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</a:rPr>
              <a:t>0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</a:rPr>
              <a:t>3</a:t>
            </a:r>
            <a:r>
              <a:rPr lang="en-US" altLang="zh-CN" sz="3200" dirty="0" smtClean="0">
                <a:solidFill>
                  <a:schemeClr val="tx1"/>
                </a:solidFill>
              </a:rPr>
              <a:t> </a:t>
            </a:r>
            <a:endParaRPr lang="zh-CN" altLang="en-US" sz="3200" dirty="0"/>
          </a:p>
        </p:txBody>
      </p:sp>
      <p:sp>
        <p:nvSpPr>
          <p:cNvPr id="17" name="矩形 16"/>
          <p:cNvSpPr/>
          <p:nvPr/>
        </p:nvSpPr>
        <p:spPr>
          <a:xfrm>
            <a:off x="6648764" y="244056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13518" y="2432873"/>
            <a:ext cx="7425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</a:rPr>
              <a:t>0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</a:rPr>
              <a:t>6</a:t>
            </a:r>
            <a:endParaRPr lang="zh-CN" altLang="en-US" sz="3200" dirty="0"/>
          </a:p>
        </p:txBody>
      </p:sp>
      <p:sp>
        <p:nvSpPr>
          <p:cNvPr id="23" name="矩形 22"/>
          <p:cNvSpPr/>
          <p:nvPr/>
        </p:nvSpPr>
        <p:spPr>
          <a:xfrm>
            <a:off x="5821292" y="244752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</a:rPr>
              <a:t>=</a:t>
            </a:r>
          </a:p>
        </p:txBody>
      </p:sp>
      <p:sp>
        <p:nvSpPr>
          <p:cNvPr id="24" name="矩形 23"/>
          <p:cNvSpPr/>
          <p:nvPr/>
        </p:nvSpPr>
        <p:spPr>
          <a:xfrm>
            <a:off x="2589604" y="241135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50" name="矩形 49"/>
          <p:cNvSpPr/>
          <p:nvPr/>
        </p:nvSpPr>
        <p:spPr>
          <a:xfrm>
            <a:off x="5081805" y="244056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pic>
        <p:nvPicPr>
          <p:cNvPr id="25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64104"/>
          <a:stretch>
            <a:fillRect/>
          </a:stretch>
        </p:blipFill>
        <p:spPr bwMode="auto">
          <a:xfrm flipH="1">
            <a:off x="1101676" y="4011846"/>
            <a:ext cx="2397174" cy="23666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>
        <p:dissolve/>
      </p:transition>
    </mc:Choice>
    <mc:Fallback>
      <p:transition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  <p:bldP spid="36" grpId="0" bldLvl="0" animBg="1"/>
      <p:bldP spid="9" grpId="0" bldLvl="0" animBg="1"/>
      <p:bldP spid="19" grpId="0" bldLvl="0" animBg="1"/>
      <p:bldP spid="20" grpId="0" bldLvl="0" animBg="1"/>
      <p:bldP spid="22" grpId="0" bldLvl="0" animBg="1"/>
      <p:bldP spid="41" grpId="0" bldLvl="0" animBg="1"/>
      <p:bldP spid="42" grpId="0" bldLvl="0" animBg="1"/>
      <p:bldP spid="43" grpId="0" bldLvl="0" animBg="1"/>
      <p:bldP spid="38" grpId="0" bldLvl="0" animBg="1"/>
      <p:bldP spid="39" grpId="0" bldLvl="0" animBg="1"/>
      <p:bldP spid="40" grpId="0" bldLvl="0" animBg="1"/>
      <p:bldP spid="37" grpId="0" bldLvl="0" animBg="1"/>
      <p:bldP spid="30" grpId="0" bldLvl="0" animBg="1"/>
      <p:bldP spid="31" grpId="0" bldLvl="0" animBg="1"/>
      <p:bldP spid="32" grpId="0" bldLvl="0" animBg="1"/>
      <p:bldP spid="17" grpId="0"/>
      <p:bldP spid="23" grpId="0"/>
      <p:bldP spid="24" grpId="0"/>
      <p:bldP spid="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2524992" y="3572505"/>
            <a:ext cx="8011873" cy="193929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  <a:miter lim="800000"/>
          </a:ln>
        </p:spPr>
        <p:txBody>
          <a:bodyPr wrap="square" lIns="90000" tIns="46800" rIns="90000" bIns="46800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en-US" altLang="zh-CN" sz="3200" dirty="0" smtClean="0"/>
              <a:t>       </a:t>
            </a:r>
            <a:r>
              <a:rPr lang="zh-CN" altLang="zh-CN" sz="3200" b="0" dirty="0" smtClean="0"/>
              <a:t>把</a:t>
            </a:r>
            <a:r>
              <a:rPr lang="zh-CN" altLang="zh-CN" sz="3200" b="0" dirty="0"/>
              <a:t>小数化成分数后</a:t>
            </a:r>
            <a:r>
              <a:rPr lang="zh-CN" altLang="en-US" sz="3200" b="0" dirty="0"/>
              <a:t>，</a:t>
            </a:r>
            <a:r>
              <a:rPr lang="zh-CN" altLang="zh-CN" sz="3200" b="0" dirty="0"/>
              <a:t>要观察这个分数是不是最简分数</a:t>
            </a:r>
            <a:r>
              <a:rPr lang="zh-CN" altLang="en-US" sz="3200" b="0" dirty="0"/>
              <a:t>，</a:t>
            </a:r>
            <a:r>
              <a:rPr lang="zh-CN" altLang="zh-CN" sz="3200" b="0" dirty="0"/>
              <a:t>如果不是最简分数的要化成最简分数。</a:t>
            </a:r>
            <a:endParaRPr lang="zh-CN" altLang="en-US" sz="3200" b="0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3053080" y="2602230"/>
            <a:ext cx="6565265" cy="584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把小数化成分数需要注意什么？</a:t>
            </a:r>
          </a:p>
        </p:txBody>
      </p:sp>
      <p:sp>
        <p:nvSpPr>
          <p:cNvPr id="13" name="Text Box 24"/>
          <p:cNvSpPr txBox="1">
            <a:spLocks noChangeArrowheads="1"/>
          </p:cNvSpPr>
          <p:nvPr/>
        </p:nvSpPr>
        <p:spPr bwMode="auto">
          <a:xfrm>
            <a:off x="7471220" y="721524"/>
            <a:ext cx="4318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14" name="Text Box 20"/>
          <p:cNvSpPr txBox="1">
            <a:spLocks noChangeArrowheads="1"/>
          </p:cNvSpPr>
          <p:nvPr/>
        </p:nvSpPr>
        <p:spPr bwMode="auto">
          <a:xfrm>
            <a:off x="7467251" y="1123351"/>
            <a:ext cx="360363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6</a:t>
            </a:r>
          </a:p>
        </p:txBody>
      </p:sp>
      <p:sp>
        <p:nvSpPr>
          <p:cNvPr id="23" name="Text Box 19"/>
          <p:cNvSpPr txBox="1">
            <a:spLocks noChangeArrowheads="1"/>
          </p:cNvSpPr>
          <p:nvPr/>
        </p:nvSpPr>
        <p:spPr bwMode="auto">
          <a:xfrm>
            <a:off x="7369198" y="1611391"/>
            <a:ext cx="657225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10</a:t>
            </a:r>
          </a:p>
        </p:txBody>
      </p:sp>
      <p:sp>
        <p:nvSpPr>
          <p:cNvPr id="47" name="Line 22"/>
          <p:cNvSpPr>
            <a:spLocks noChangeShapeType="1"/>
          </p:cNvSpPr>
          <p:nvPr/>
        </p:nvSpPr>
        <p:spPr bwMode="auto">
          <a:xfrm>
            <a:off x="7459705" y="1284033"/>
            <a:ext cx="432926" cy="21766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8" name="Line 23"/>
          <p:cNvSpPr>
            <a:spLocks noChangeShapeType="1"/>
          </p:cNvSpPr>
          <p:nvPr/>
        </p:nvSpPr>
        <p:spPr bwMode="auto">
          <a:xfrm>
            <a:off x="7467251" y="1816746"/>
            <a:ext cx="447675" cy="181626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9" name="Text Box 25"/>
          <p:cNvSpPr txBox="1">
            <a:spLocks noChangeArrowheads="1"/>
          </p:cNvSpPr>
          <p:nvPr/>
        </p:nvSpPr>
        <p:spPr bwMode="auto">
          <a:xfrm>
            <a:off x="7503763" y="2017668"/>
            <a:ext cx="28733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50" name="Text Box 11"/>
          <p:cNvSpPr txBox="1">
            <a:spLocks noChangeArrowheads="1"/>
          </p:cNvSpPr>
          <p:nvPr/>
        </p:nvSpPr>
        <p:spPr bwMode="auto">
          <a:xfrm>
            <a:off x="4104526" y="1558154"/>
            <a:ext cx="6477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10</a:t>
            </a:r>
          </a:p>
        </p:txBody>
      </p:sp>
      <p:sp>
        <p:nvSpPr>
          <p:cNvPr id="51" name="Text Box 12"/>
          <p:cNvSpPr txBox="1">
            <a:spLocks noChangeArrowheads="1"/>
          </p:cNvSpPr>
          <p:nvPr/>
        </p:nvSpPr>
        <p:spPr bwMode="auto">
          <a:xfrm>
            <a:off x="4247847" y="1108891"/>
            <a:ext cx="360363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52" name="Line 13"/>
          <p:cNvSpPr>
            <a:spLocks noChangeShapeType="1"/>
          </p:cNvSpPr>
          <p:nvPr/>
        </p:nvSpPr>
        <p:spPr bwMode="auto">
          <a:xfrm>
            <a:off x="4175667" y="1620066"/>
            <a:ext cx="487362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3" name="Text Box 15"/>
          <p:cNvSpPr txBox="1">
            <a:spLocks noChangeArrowheads="1"/>
          </p:cNvSpPr>
          <p:nvPr/>
        </p:nvSpPr>
        <p:spPr bwMode="auto">
          <a:xfrm>
            <a:off x="6586809" y="1559066"/>
            <a:ext cx="7366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10</a:t>
            </a:r>
          </a:p>
        </p:txBody>
      </p:sp>
      <p:sp>
        <p:nvSpPr>
          <p:cNvPr id="54" name="Text Box 16"/>
          <p:cNvSpPr txBox="1">
            <a:spLocks noChangeArrowheads="1"/>
          </p:cNvSpPr>
          <p:nvPr/>
        </p:nvSpPr>
        <p:spPr bwMode="auto">
          <a:xfrm>
            <a:off x="6729956" y="1127018"/>
            <a:ext cx="360363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6</a:t>
            </a:r>
          </a:p>
        </p:txBody>
      </p:sp>
      <p:sp>
        <p:nvSpPr>
          <p:cNvPr id="55" name="Line 17"/>
          <p:cNvSpPr>
            <a:spLocks noChangeShapeType="1"/>
          </p:cNvSpPr>
          <p:nvPr/>
        </p:nvSpPr>
        <p:spPr bwMode="auto">
          <a:xfrm>
            <a:off x="6729956" y="1639210"/>
            <a:ext cx="360363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6" name="Line 21"/>
          <p:cNvSpPr>
            <a:spLocks noChangeShapeType="1"/>
          </p:cNvSpPr>
          <p:nvPr/>
        </p:nvSpPr>
        <p:spPr bwMode="auto">
          <a:xfrm>
            <a:off x="7438865" y="1639210"/>
            <a:ext cx="443865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7" name="Text Box 27"/>
          <p:cNvSpPr txBox="1">
            <a:spLocks noChangeArrowheads="1"/>
          </p:cNvSpPr>
          <p:nvPr/>
        </p:nvSpPr>
        <p:spPr bwMode="auto">
          <a:xfrm>
            <a:off x="8241678" y="1552835"/>
            <a:ext cx="504825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58" name="Text Box 28"/>
          <p:cNvSpPr txBox="1">
            <a:spLocks noChangeArrowheads="1"/>
          </p:cNvSpPr>
          <p:nvPr/>
        </p:nvSpPr>
        <p:spPr bwMode="auto">
          <a:xfrm>
            <a:off x="8241678" y="1100763"/>
            <a:ext cx="360363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59" name="Line 29"/>
          <p:cNvSpPr>
            <a:spLocks noChangeShapeType="1"/>
          </p:cNvSpPr>
          <p:nvPr/>
        </p:nvSpPr>
        <p:spPr bwMode="auto">
          <a:xfrm>
            <a:off x="8310154" y="1616335"/>
            <a:ext cx="287338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273583" y="1317621"/>
            <a:ext cx="8354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</a:rPr>
              <a:t>0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</a:rPr>
              <a:t>3</a:t>
            </a:r>
            <a:r>
              <a:rPr lang="en-US" altLang="zh-CN" sz="3200" dirty="0" smtClean="0">
                <a:solidFill>
                  <a:schemeClr val="tx1"/>
                </a:solidFill>
              </a:rPr>
              <a:t> </a:t>
            </a:r>
            <a:endParaRPr lang="zh-CN" altLang="en-US" sz="3200" dirty="0"/>
          </a:p>
        </p:txBody>
      </p:sp>
      <p:sp>
        <p:nvSpPr>
          <p:cNvPr id="61" name="矩形 60"/>
          <p:cNvSpPr/>
          <p:nvPr/>
        </p:nvSpPr>
        <p:spPr>
          <a:xfrm>
            <a:off x="7902254" y="132622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667008" y="1318532"/>
            <a:ext cx="7425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</a:rPr>
              <a:t>0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</a:rPr>
              <a:t>6</a:t>
            </a:r>
            <a:endParaRPr lang="zh-CN" altLang="en-US" sz="3200" dirty="0"/>
          </a:p>
        </p:txBody>
      </p:sp>
      <p:sp>
        <p:nvSpPr>
          <p:cNvPr id="63" name="矩形 62"/>
          <p:cNvSpPr/>
          <p:nvPr/>
        </p:nvSpPr>
        <p:spPr>
          <a:xfrm>
            <a:off x="7074782" y="133318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</a:rPr>
              <a:t>=</a:t>
            </a:r>
          </a:p>
        </p:txBody>
      </p:sp>
      <p:sp>
        <p:nvSpPr>
          <p:cNvPr id="64" name="矩形 63"/>
          <p:cNvSpPr/>
          <p:nvPr/>
        </p:nvSpPr>
        <p:spPr>
          <a:xfrm>
            <a:off x="3843094" y="129700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65" name="矩形 64"/>
          <p:cNvSpPr/>
          <p:nvPr/>
        </p:nvSpPr>
        <p:spPr>
          <a:xfrm>
            <a:off x="6335295" y="132622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 autoUpdateAnimBg="0"/>
      <p:bldP spid="1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</TotalTime>
  <Words>1399</Words>
  <Application>Microsoft Office PowerPoint</Application>
  <PresentationFormat>自定义</PresentationFormat>
  <Paragraphs>417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2389</cp:revision>
  <dcterms:created xsi:type="dcterms:W3CDTF">2017-11-13T08:28:00Z</dcterms:created>
  <dcterms:modified xsi:type="dcterms:W3CDTF">2021-12-08T07:41:03Z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2052-11.1.0.10502</vt:lpwstr>
  </property>
  <property fmtid="{D5CDD505-2E9C-101B-9397-08002B2CF9AE}" pid="3" name="ICV">
    <vt:lpwstr>A8D5E68410EB41438B722A9B43B6518B</vt:lpwstr>
  </property>
</Properties>
</file>